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8"/>
  </p:notesMasterIdLst>
  <p:sldIdLst>
    <p:sldId id="267" r:id="rId2"/>
    <p:sldId id="268" r:id="rId3"/>
    <p:sldId id="311" r:id="rId4"/>
    <p:sldId id="307" r:id="rId5"/>
    <p:sldId id="312" r:id="rId6"/>
    <p:sldId id="313" r:id="rId7"/>
    <p:sldId id="314" r:id="rId8"/>
    <p:sldId id="286" r:id="rId9"/>
    <p:sldId id="283" r:id="rId10"/>
    <p:sldId id="318" r:id="rId11"/>
    <p:sldId id="310" r:id="rId12"/>
    <p:sldId id="309" r:id="rId13"/>
    <p:sldId id="316" r:id="rId14"/>
    <p:sldId id="319" r:id="rId15"/>
    <p:sldId id="303" r:id="rId16"/>
    <p:sldId id="317" r:id="rId17"/>
    <p:sldId id="294" r:id="rId18"/>
    <p:sldId id="281" r:id="rId19"/>
    <p:sldId id="270" r:id="rId20"/>
    <p:sldId id="284" r:id="rId21"/>
    <p:sldId id="276" r:id="rId22"/>
    <p:sldId id="293" r:id="rId23"/>
    <p:sldId id="266" r:id="rId24"/>
    <p:sldId id="300" r:id="rId25"/>
    <p:sldId id="272" r:id="rId26"/>
    <p:sldId id="271" r:id="rId27"/>
    <p:sldId id="290" r:id="rId28"/>
    <p:sldId id="291" r:id="rId29"/>
    <p:sldId id="289" r:id="rId30"/>
    <p:sldId id="288" r:id="rId31"/>
    <p:sldId id="304" r:id="rId32"/>
    <p:sldId id="305" r:id="rId33"/>
    <p:sldId id="306" r:id="rId34"/>
    <p:sldId id="298" r:id="rId35"/>
    <p:sldId id="299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CBAEFF-92AF-4082-9989-5028F59162E9}">
          <p14:sldIdLst>
            <p14:sldId id="267"/>
          </p14:sldIdLst>
        </p14:section>
        <p14:section name="Intro" id="{6824951A-62E3-43C2-9275-2A0B57C10ABF}">
          <p14:sldIdLst>
            <p14:sldId id="268"/>
          </p14:sldIdLst>
        </p14:section>
        <p14:section name="Section 1" id="{735AAC9C-B9BF-48AE-AF8D-C28DD89440A9}">
          <p14:sldIdLst>
            <p14:sldId id="311"/>
            <p14:sldId id="307"/>
            <p14:sldId id="312"/>
            <p14:sldId id="313"/>
            <p14:sldId id="314"/>
            <p14:sldId id="286"/>
            <p14:sldId id="283"/>
            <p14:sldId id="318"/>
            <p14:sldId id="310"/>
            <p14:sldId id="309"/>
          </p14:sldIdLst>
        </p14:section>
        <p14:section name="Section 2" id="{82987DDD-9D11-4903-AF88-8F71EA012EE0}">
          <p14:sldIdLst>
            <p14:sldId id="316"/>
            <p14:sldId id="319"/>
            <p14:sldId id="303"/>
          </p14:sldIdLst>
        </p14:section>
        <p14:section name="eVTOL Configurations" id="{113B737A-46AD-415D-A7C4-CD84D9EF2228}">
          <p14:sldIdLst>
            <p14:sldId id="317"/>
            <p14:sldId id="294"/>
            <p14:sldId id="281"/>
            <p14:sldId id="270"/>
            <p14:sldId id="284"/>
            <p14:sldId id="276"/>
            <p14:sldId id="293"/>
            <p14:sldId id="266"/>
            <p14:sldId id="300"/>
            <p14:sldId id="272"/>
            <p14:sldId id="271"/>
            <p14:sldId id="290"/>
            <p14:sldId id="291"/>
            <p14:sldId id="289"/>
            <p14:sldId id="288"/>
            <p14:sldId id="304"/>
            <p14:sldId id="305"/>
            <p14:sldId id="306"/>
            <p14:sldId id="298"/>
            <p14:sldId id="299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5A"/>
    <a:srgbClr val="EF8F4D"/>
    <a:srgbClr val="11E160"/>
    <a:srgbClr val="7F7F7F"/>
    <a:srgbClr val="C9FBDC"/>
    <a:srgbClr val="CD6363"/>
    <a:srgbClr val="99FF99"/>
    <a:srgbClr val="FF99CC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4" autoAdjust="0"/>
    <p:restoredTop sz="83264" autoAdjust="0"/>
  </p:normalViewPr>
  <p:slideViewPr>
    <p:cSldViewPr snapToGrid="0">
      <p:cViewPr varScale="1">
        <p:scale>
          <a:sx n="84" d="100"/>
          <a:sy n="84" d="100"/>
        </p:scale>
        <p:origin x="4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8DF47-5C26-43CA-BD1E-A911C004DA06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1B59E-1C31-4606-897D-C0A3338462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3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1B59E-1C31-4606-897D-C0A3338462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4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By the way, there is no commonly accepted name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It has the units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𝑘𝑔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>, or mass*jerk. I’ve been thinking of calling it the Elon because he is a massive jerk. 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000" dirty="0"/>
                  <a:t>By the way, there is no commonly accepted name for </a:t>
                </a:r>
                <a:r>
                  <a:rPr lang="en-US" sz="2000" i="0" dirty="0">
                    <a:latin typeface="Cambria Math" panose="02040503050406030204" pitchFamily="18" charset="0"/>
                  </a:rPr>
                  <a:t>𝑁/𝑠</a:t>
                </a:r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It has the units of </a:t>
                </a:r>
                <a:r>
                  <a:rPr lang="en-US" sz="2000" i="0" dirty="0">
                    <a:latin typeface="Cambria Math" panose="02040503050406030204" pitchFamily="18" charset="0"/>
                  </a:rPr>
                  <a:t>𝑘𝑔 𝑚/𝑠^3 </a:t>
                </a:r>
                <a:r>
                  <a:rPr lang="en-US" sz="2000" dirty="0"/>
                  <a:t>, or mass*jerk. I’ve been thinking of calling it the Elon because he is a massive jerk. 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1B59E-1C31-4606-897D-C0A3338462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29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011142"/>
            <a:ext cx="12192000" cy="779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61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5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1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8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3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08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5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5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96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1842"/>
            <a:ext cx="10515600" cy="940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35232"/>
            <a:ext cx="10515600" cy="4841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F6B57-732F-42B1-9CCD-6C6086ED502C}" type="datetimeFigureOut">
              <a:rPr lang="en-US" smtClean="0"/>
              <a:t>09/12/2022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72328-9248-4A56-B176-3672CCB81E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1189760"/>
            <a:ext cx="12192000" cy="779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1.png"/><Relationship Id="rId7" Type="http://schemas.openxmlformats.org/officeDocument/2006/relationships/image" Target="../media/image21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9.jpeg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hyperlink" Target="https://youtu.be/GKBNTP6D1ag?t=563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LNeVcziDus?t=893" TargetMode="External"/><Relationship Id="rId7" Type="http://schemas.openxmlformats.org/officeDocument/2006/relationships/image" Target="../media/image79.png"/><Relationship Id="rId2" Type="http://schemas.openxmlformats.org/officeDocument/2006/relationships/hyperlink" Target="https://youtu.be/rjX-vd2Zln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g"/><Relationship Id="rId4" Type="http://schemas.openxmlformats.org/officeDocument/2006/relationships/hyperlink" Target="https://youtu.be/CajAq6ndJYE?t=9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QlDd3jkcxoQ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Fundamentals of </a:t>
            </a:r>
            <a:br>
              <a:rPr lang="en-US" dirty="0"/>
            </a:br>
            <a:r>
              <a:rPr lang="en-US" dirty="0"/>
              <a:t>Electric Aircraft/</a:t>
            </a:r>
            <a:r>
              <a:rPr lang="en-US" dirty="0" err="1"/>
              <a:t>eVTOL</a:t>
            </a:r>
            <a:r>
              <a:rPr lang="en-US" dirty="0"/>
              <a:t> Design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Tony Tao</a:t>
            </a:r>
          </a:p>
          <a:p>
            <a:r>
              <a:rPr lang="en-US" dirty="0"/>
              <a:t>2022.09.13</a:t>
            </a:r>
          </a:p>
          <a:p>
            <a:r>
              <a:rPr lang="en-US" dirty="0"/>
              <a:t>16.82x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B30F-81F7-A558-5428-1F9B3AC5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 Motors</a:t>
            </a:r>
          </a:p>
        </p:txBody>
      </p:sp>
      <p:pic>
        <p:nvPicPr>
          <p:cNvPr id="13316" name="Picture 4" descr="How to Power and Control Brushless DC Motors | DigiKey">
            <a:extLst>
              <a:ext uri="{FF2B5EF4-FFF2-40B4-BE49-F238E27FC236}">
                <a16:creationId xmlns:a16="http://schemas.microsoft.com/office/drawing/2014/main" id="{14E1F37F-DB02-6629-B0AF-09A91AFEA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903" y="1531620"/>
            <a:ext cx="6245864" cy="511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1214A-FF75-1713-3BDA-EACD403DD2B2}"/>
              </a:ext>
            </a:extLst>
          </p:cNvPr>
          <p:cNvSpPr txBox="1"/>
          <p:nvPr/>
        </p:nvSpPr>
        <p:spPr>
          <a:xfrm>
            <a:off x="1569720" y="1263134"/>
            <a:ext cx="233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 commutation</a:t>
            </a:r>
            <a:endParaRPr lang="en-US" dirty="0"/>
          </a:p>
        </p:txBody>
      </p:sp>
      <p:pic>
        <p:nvPicPr>
          <p:cNvPr id="25" name="Picture 6" descr="More Efficiency with Dual Motor Control in Battery Electric Vehicles |  SpringerLink">
            <a:extLst>
              <a:ext uri="{FF2B5EF4-FFF2-40B4-BE49-F238E27FC236}">
                <a16:creationId xmlns:a16="http://schemas.microsoft.com/office/drawing/2014/main" id="{9DDA0216-1EE8-06F4-A134-8A1CB29E6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6781" y="1535404"/>
            <a:ext cx="5388316" cy="268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6D1C89-1CF1-E730-A26F-5E459F82264A}"/>
                  </a:ext>
                </a:extLst>
              </p:cNvPr>
              <p:cNvSpPr txBox="1"/>
              <p:nvPr/>
            </p:nvSpPr>
            <p:spPr>
              <a:xfrm>
                <a:off x="6466744" y="4501299"/>
                <a:ext cx="555835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0-th order mental model: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𝐾𝑣</m:t>
                    </m:r>
                  </m:oMath>
                </a14:m>
                <a:r>
                  <a:rPr lang="en-US" dirty="0"/>
                  <a:t> is a function of the winding count.</a:t>
                </a:r>
              </a:p>
              <a:p>
                <a:r>
                  <a:rPr lang="en-US" dirty="0"/>
                  <a:t>The ESC feeds forward effective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based on (auto)pilot input.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𝑅𝑃𝑀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Motor will “pull” current, up to its maximum torque or power (whichever is limiting) to achieve this RPM. Inefficiency is lost as heat.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6D1C89-1CF1-E730-A26F-5E459F822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744" y="4501299"/>
                <a:ext cx="5558354" cy="2308324"/>
              </a:xfrm>
              <a:prstGeom prst="rect">
                <a:avLst/>
              </a:prstGeom>
              <a:blipFill>
                <a:blip r:embed="rId4"/>
                <a:stretch>
                  <a:fillRect l="-987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37B98A95-6749-BECC-6903-5193A078D567}"/>
              </a:ext>
            </a:extLst>
          </p:cNvPr>
          <p:cNvSpPr txBox="1"/>
          <p:nvPr/>
        </p:nvSpPr>
        <p:spPr>
          <a:xfrm>
            <a:off x="6786783" y="1263134"/>
            <a:ext cx="483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 thinking of motors in terms of RPM, Torque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7CA032-60BA-CA79-0561-331B78A2DA87}"/>
              </a:ext>
            </a:extLst>
          </p:cNvPr>
          <p:cNvSpPr txBox="1"/>
          <p:nvPr/>
        </p:nvSpPr>
        <p:spPr>
          <a:xfrm>
            <a:off x="10048143" y="4063874"/>
            <a:ext cx="190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efficiency map</a:t>
            </a:r>
          </a:p>
        </p:txBody>
      </p:sp>
    </p:spTree>
    <p:extLst>
      <p:ext uri="{BB962C8B-B14F-4D97-AF65-F5344CB8AC3E}">
        <p14:creationId xmlns:p14="http://schemas.microsoft.com/office/powerpoint/2010/main" val="379622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Right 24">
            <a:extLst>
              <a:ext uri="{FF2B5EF4-FFF2-40B4-BE49-F238E27FC236}">
                <a16:creationId xmlns:a16="http://schemas.microsoft.com/office/drawing/2014/main" id="{D708E8B4-C20D-CD77-2504-1CCF054A58D6}"/>
              </a:ext>
            </a:extLst>
          </p:cNvPr>
          <p:cNvSpPr/>
          <p:nvPr/>
        </p:nvSpPr>
        <p:spPr>
          <a:xfrm>
            <a:off x="4678733" y="1356292"/>
            <a:ext cx="2594504" cy="2060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A16A-EC3E-99F1-A6E3-E732CE53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Combustion Drivetrains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FDF2F-EA2E-F608-C312-7457D092C2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525" y="1949219"/>
            <a:ext cx="1521568" cy="1881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10">
                <a:extLst>
                  <a:ext uri="{FF2B5EF4-FFF2-40B4-BE49-F238E27FC236}">
                    <a16:creationId xmlns:a16="http://schemas.microsoft.com/office/drawing/2014/main" id="{5FA4C184-9E50-54B3-3C8B-FF57E0EA8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174935"/>
                  </p:ext>
                </p:extLst>
              </p:nvPr>
            </p:nvGraphicFramePr>
            <p:xfrm>
              <a:off x="198120" y="4497052"/>
              <a:ext cx="11468100" cy="22250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514600">
                      <a:extLst>
                        <a:ext uri="{9D8B030D-6E8A-4147-A177-3AD203B41FA5}">
                          <a16:colId xmlns:a16="http://schemas.microsoft.com/office/drawing/2014/main" val="1025337482"/>
                        </a:ext>
                      </a:extLst>
                    </a:gridCol>
                    <a:gridCol w="2415540">
                      <a:extLst>
                        <a:ext uri="{9D8B030D-6E8A-4147-A177-3AD203B41FA5}">
                          <a16:colId xmlns:a16="http://schemas.microsoft.com/office/drawing/2014/main" val="3396677882"/>
                        </a:ext>
                      </a:extLst>
                    </a:gridCol>
                    <a:gridCol w="6537960">
                      <a:extLst>
                        <a:ext uri="{9D8B030D-6E8A-4147-A177-3AD203B41FA5}">
                          <a16:colId xmlns:a16="http://schemas.microsoft.com/office/drawing/2014/main" val="38174397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Specific 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~46 MJ/kg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300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Specific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~∞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~1000 W/kg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683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Specific Torque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~1 ~2 Nm/kg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788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0.2 ~ 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1934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Moving Parts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8315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Thermals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-45°C ~ 250°C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~ 800</a:t>
                          </a:r>
                          <a:r>
                            <a:rPr lang="en-US" dirty="0"/>
                            <a:t>°C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61057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10">
                <a:extLst>
                  <a:ext uri="{FF2B5EF4-FFF2-40B4-BE49-F238E27FC236}">
                    <a16:creationId xmlns:a16="http://schemas.microsoft.com/office/drawing/2014/main" id="{5FA4C184-9E50-54B3-3C8B-FF57E0EA8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174935"/>
                  </p:ext>
                </p:extLst>
              </p:nvPr>
            </p:nvGraphicFramePr>
            <p:xfrm>
              <a:off x="198120" y="4497052"/>
              <a:ext cx="11468100" cy="22250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514600">
                      <a:extLst>
                        <a:ext uri="{9D8B030D-6E8A-4147-A177-3AD203B41FA5}">
                          <a16:colId xmlns:a16="http://schemas.microsoft.com/office/drawing/2014/main" val="1025337482"/>
                        </a:ext>
                      </a:extLst>
                    </a:gridCol>
                    <a:gridCol w="2415540">
                      <a:extLst>
                        <a:ext uri="{9D8B030D-6E8A-4147-A177-3AD203B41FA5}">
                          <a16:colId xmlns:a16="http://schemas.microsoft.com/office/drawing/2014/main" val="3396677882"/>
                        </a:ext>
                      </a:extLst>
                    </a:gridCol>
                    <a:gridCol w="6537960">
                      <a:extLst>
                        <a:ext uri="{9D8B030D-6E8A-4147-A177-3AD203B41FA5}">
                          <a16:colId xmlns:a16="http://schemas.microsoft.com/office/drawing/2014/main" val="381743975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Specific Energy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~46 MJ/kg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73007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Specific 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545" t="-108197" r="-27146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~1000 W/kg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976832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Specific Torque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~1 ~2 Nm/kg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7888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Efficiency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0.2 ~ 0.3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1934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Moving Parts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18315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Thermals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-45°C ~ 250°C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~ 800</a:t>
                          </a:r>
                          <a:r>
                            <a:rPr lang="en-US" dirty="0"/>
                            <a:t>°C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6105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54014A7-838E-9FC1-560D-A15469205312}"/>
              </a:ext>
            </a:extLst>
          </p:cNvPr>
          <p:cNvSpPr txBox="1"/>
          <p:nvPr/>
        </p:nvSpPr>
        <p:spPr>
          <a:xfrm>
            <a:off x="3823364" y="1265375"/>
            <a:ext cx="69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Fuel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782299-B9B0-281E-3E0E-3DA3A0C5A0A2}"/>
              </a:ext>
            </a:extLst>
          </p:cNvPr>
          <p:cNvGrpSpPr/>
          <p:nvPr/>
        </p:nvGrpSpPr>
        <p:grpSpPr>
          <a:xfrm>
            <a:off x="5707381" y="1683543"/>
            <a:ext cx="5486398" cy="2751500"/>
            <a:chOff x="5581515" y="1598227"/>
            <a:chExt cx="6134234" cy="307639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EFC09F-94AD-1D0E-4FCF-E08E44780AA9}"/>
                </a:ext>
              </a:extLst>
            </p:cNvPr>
            <p:cNvSpPr/>
            <p:nvPr/>
          </p:nvSpPr>
          <p:spPr>
            <a:xfrm>
              <a:off x="5581515" y="1598227"/>
              <a:ext cx="6134234" cy="3076398"/>
            </a:xfrm>
            <a:prstGeom prst="roundRect">
              <a:avLst>
                <a:gd name="adj" fmla="val 10033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3078" name="Picture 6" descr="How long to replace a carburetor on my Lycoming engine? — General Aviation  News">
              <a:extLst>
                <a:ext uri="{FF2B5EF4-FFF2-40B4-BE49-F238E27FC236}">
                  <a16:creationId xmlns:a16="http://schemas.microsoft.com/office/drawing/2014/main" id="{78CF0542-6363-9D08-CC6E-D060925C8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912" y="2292662"/>
              <a:ext cx="2959418" cy="1958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309C0D-DFEE-B12A-3DAA-EB9FE89DC70A}"/>
                </a:ext>
              </a:extLst>
            </p:cNvPr>
            <p:cNvSpPr txBox="1"/>
            <p:nvPr/>
          </p:nvSpPr>
          <p:spPr>
            <a:xfrm>
              <a:off x="9584796" y="1881500"/>
              <a:ext cx="1670885" cy="378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Engine Block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C712EBD-C91E-8150-AB59-09AEE05BCC31}"/>
                </a:ext>
              </a:extLst>
            </p:cNvPr>
            <p:cNvGrpSpPr/>
            <p:nvPr/>
          </p:nvGrpSpPr>
          <p:grpSpPr>
            <a:xfrm>
              <a:off x="5641164" y="1626087"/>
              <a:ext cx="2900864" cy="2988602"/>
              <a:chOff x="5658935" y="1748498"/>
              <a:chExt cx="2900864" cy="2988602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4BF15338-12CD-1A85-9C6C-77284BCDBB2C}"/>
                  </a:ext>
                </a:extLst>
              </p:cNvPr>
              <p:cNvSpPr/>
              <p:nvPr/>
            </p:nvSpPr>
            <p:spPr>
              <a:xfrm>
                <a:off x="5658935" y="1790700"/>
                <a:ext cx="2900864" cy="2946400"/>
              </a:xfrm>
              <a:prstGeom prst="roundRect">
                <a:avLst>
                  <a:gd name="adj" fmla="val 929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3080" name="Picture 8" descr="10-5282-M | HA-6 Carburetor for Lycoming O-360- Rebuilt Marvel -Schebler  Air - Air Power Inc">
                <a:extLst>
                  <a:ext uri="{FF2B5EF4-FFF2-40B4-BE49-F238E27FC236}">
                    <a16:creationId xmlns:a16="http://schemas.microsoft.com/office/drawing/2014/main" id="{A6261632-8750-12AB-A4AE-B5014437CA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139137" y="2622684"/>
                <a:ext cx="689059" cy="503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0" descr="What Is An ECU? What Does It Do? Where Is It Located? – ECU Remapping &amp;  Engine Tuning Worcester">
                <a:extLst>
                  <a:ext uri="{FF2B5EF4-FFF2-40B4-BE49-F238E27FC236}">
                    <a16:creationId xmlns:a16="http://schemas.microsoft.com/office/drawing/2014/main" id="{73E66779-0796-A9C8-E1F6-C1CA04E366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800925" y="3085313"/>
                <a:ext cx="692249" cy="59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6" name="Picture 14" descr="Acorn Welding | Aircraft Exhaust">
                <a:extLst>
                  <a:ext uri="{FF2B5EF4-FFF2-40B4-BE49-F238E27FC236}">
                    <a16:creationId xmlns:a16="http://schemas.microsoft.com/office/drawing/2014/main" id="{7452F763-41B9-506C-D582-4B4A04A181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627287" y="4194919"/>
                <a:ext cx="836424" cy="4497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5792DD-854B-71F4-EB17-C2ADB2103282}"/>
                  </a:ext>
                </a:extLst>
              </p:cNvPr>
              <p:cNvSpPr txBox="1"/>
              <p:nvPr/>
            </p:nvSpPr>
            <p:spPr>
              <a:xfrm>
                <a:off x="6137019" y="1748498"/>
                <a:ext cx="2161037" cy="378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/>
                  <a:t>Support Equipment</a:t>
                </a:r>
              </a:p>
            </p:txBody>
          </p:sp>
          <p:pic>
            <p:nvPicPr>
              <p:cNvPr id="3088" name="Picture 16" descr="Usher Carburetor Heat Boxes For Lycoming 0-320 Series | Pilotshop">
                <a:extLst>
                  <a:ext uri="{FF2B5EF4-FFF2-40B4-BE49-F238E27FC236}">
                    <a16:creationId xmlns:a16="http://schemas.microsoft.com/office/drawing/2014/main" id="{BDF7FBAA-849B-49BB-1F7B-4D12844CF6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688666" y="2143557"/>
                <a:ext cx="753571" cy="519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90" name="Picture 18" descr="Firewall Forward: Electrical Systems, Part 2">
                <a:extLst>
                  <a:ext uri="{FF2B5EF4-FFF2-40B4-BE49-F238E27FC236}">
                    <a16:creationId xmlns:a16="http://schemas.microsoft.com/office/drawing/2014/main" id="{E6290186-E429-FCA4-4873-821E5C9E50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3218" y="3639635"/>
                <a:ext cx="637708" cy="5959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BC9D62C-1F22-CE3B-A4DF-A2EAA50BF413}"/>
                  </a:ext>
                </a:extLst>
              </p:cNvPr>
              <p:cNvGrpSpPr/>
              <p:nvPr/>
            </p:nvGrpSpPr>
            <p:grpSpPr>
              <a:xfrm>
                <a:off x="5680056" y="2224216"/>
                <a:ext cx="2015824" cy="2351027"/>
                <a:chOff x="5680056" y="2224216"/>
                <a:chExt cx="2015824" cy="2351027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3DBF06D-7053-2DDA-7496-0BFDE58E450C}"/>
                    </a:ext>
                  </a:extLst>
                </p:cNvPr>
                <p:cNvSpPr txBox="1"/>
                <p:nvPr/>
              </p:nvSpPr>
              <p:spPr>
                <a:xfrm>
                  <a:off x="5680056" y="2712449"/>
                  <a:ext cx="1539646" cy="378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Carburetor(s)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4848C7-3425-5F6C-811F-D34A8C16477C}"/>
                    </a:ext>
                  </a:extLst>
                </p:cNvPr>
                <p:cNvSpPr txBox="1"/>
                <p:nvPr/>
              </p:nvSpPr>
              <p:spPr>
                <a:xfrm>
                  <a:off x="5680056" y="3200682"/>
                  <a:ext cx="2015824" cy="378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Engine Control Unit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6B74CEA-16E9-A551-1F80-79049B292BB9}"/>
                    </a:ext>
                  </a:extLst>
                </p:cNvPr>
                <p:cNvSpPr txBox="1"/>
                <p:nvPr/>
              </p:nvSpPr>
              <p:spPr>
                <a:xfrm>
                  <a:off x="5680056" y="3688915"/>
                  <a:ext cx="1539646" cy="378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Alternator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E097667-FA13-CFCD-126C-711E22AF8458}"/>
                    </a:ext>
                  </a:extLst>
                </p:cNvPr>
                <p:cNvSpPr txBox="1"/>
                <p:nvPr/>
              </p:nvSpPr>
              <p:spPr>
                <a:xfrm>
                  <a:off x="5680056" y="2224216"/>
                  <a:ext cx="2015823" cy="378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Airbox &amp; Air Filter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0F748B8-18C2-44F4-87E2-D88049BB2C1D}"/>
                    </a:ext>
                  </a:extLst>
                </p:cNvPr>
                <p:cNvSpPr txBox="1"/>
                <p:nvPr/>
              </p:nvSpPr>
              <p:spPr>
                <a:xfrm>
                  <a:off x="5680056" y="4196712"/>
                  <a:ext cx="1870391" cy="378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Exhaust/ Muffler</a:t>
                  </a:r>
                </a:p>
              </p:txBody>
            </p:sp>
          </p:grp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A15D5ED-78C4-FC9B-6B8C-62F33524B446}"/>
              </a:ext>
            </a:extLst>
          </p:cNvPr>
          <p:cNvSpPr txBox="1"/>
          <p:nvPr/>
        </p:nvSpPr>
        <p:spPr>
          <a:xfrm>
            <a:off x="7394801" y="1265375"/>
            <a:ext cx="1889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Engine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711A8-52EC-B15E-8E75-18911384FF5E}"/>
              </a:ext>
            </a:extLst>
          </p:cNvPr>
          <p:cNvSpPr txBox="1"/>
          <p:nvPr/>
        </p:nvSpPr>
        <p:spPr>
          <a:xfrm>
            <a:off x="11515478" y="1265375"/>
            <a:ext cx="69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C2EB0FC-BC97-3FFE-EBC9-429715F33BE0}"/>
              </a:ext>
            </a:extLst>
          </p:cNvPr>
          <p:cNvSpPr/>
          <p:nvPr/>
        </p:nvSpPr>
        <p:spPr>
          <a:xfrm>
            <a:off x="9541292" y="1356292"/>
            <a:ext cx="1889460" cy="2060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EC773B-C750-0BD3-D85F-C65DE879A7EA}"/>
              </a:ext>
            </a:extLst>
          </p:cNvPr>
          <p:cNvSpPr txBox="1"/>
          <p:nvPr/>
        </p:nvSpPr>
        <p:spPr>
          <a:xfrm>
            <a:off x="695104" y="4097753"/>
            <a:ext cx="160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(Typical values)</a:t>
            </a:r>
          </a:p>
        </p:txBody>
      </p:sp>
      <p:sp>
        <p:nvSpPr>
          <p:cNvPr id="3073" name="Arrow: Right 3072">
            <a:extLst>
              <a:ext uri="{FF2B5EF4-FFF2-40B4-BE49-F238E27FC236}">
                <a16:creationId xmlns:a16="http://schemas.microsoft.com/office/drawing/2014/main" id="{57B9237F-E1F9-B37F-23D2-B85B56F54EE5}"/>
              </a:ext>
            </a:extLst>
          </p:cNvPr>
          <p:cNvSpPr/>
          <p:nvPr/>
        </p:nvSpPr>
        <p:spPr>
          <a:xfrm>
            <a:off x="4930193" y="2644072"/>
            <a:ext cx="921967" cy="2060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09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103F-B916-0FA3-DEAD-2522C8E4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Drivetrains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196A4-9996-09D6-0E17-B818BE8A3E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558" y="1631496"/>
            <a:ext cx="1659403" cy="1591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5DD9F5-5972-1AAB-8264-14A41C77C5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1" t="20200" b="25828"/>
          <a:stretch/>
        </p:blipFill>
        <p:spPr>
          <a:xfrm>
            <a:off x="9349128" y="1993794"/>
            <a:ext cx="2309472" cy="1259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504C0-1D33-E15C-5A4E-C210A3C831E8}"/>
              </a:ext>
            </a:extLst>
          </p:cNvPr>
          <p:cNvSpPr txBox="1"/>
          <p:nvPr/>
        </p:nvSpPr>
        <p:spPr>
          <a:xfrm>
            <a:off x="3577707" y="1262164"/>
            <a:ext cx="10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Batteries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EC383-4339-A6EA-1713-E1C7E2E52D59}"/>
              </a:ext>
            </a:extLst>
          </p:cNvPr>
          <p:cNvSpPr txBox="1"/>
          <p:nvPr/>
        </p:nvSpPr>
        <p:spPr>
          <a:xfrm>
            <a:off x="5536353" y="1262164"/>
            <a:ext cx="357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Electronic Speed Controller (“ESC”) </a:t>
            </a:r>
          </a:p>
          <a:p>
            <a:pPr algn="ctr"/>
            <a:r>
              <a:rPr lang="en-US" b="1" dirty="0"/>
              <a:t>“Motor Driver”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F1351-40B3-A17C-93BD-F81D9D7F80A1}"/>
              </a:ext>
            </a:extLst>
          </p:cNvPr>
          <p:cNvSpPr txBox="1"/>
          <p:nvPr/>
        </p:nvSpPr>
        <p:spPr>
          <a:xfrm>
            <a:off x="10027552" y="1262164"/>
            <a:ext cx="79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Motor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602A5EB-144E-3845-7881-273F69ECA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297786"/>
              </p:ext>
            </p:extLst>
          </p:nvPr>
        </p:nvGraphicFramePr>
        <p:xfrm>
          <a:off x="198120" y="3369078"/>
          <a:ext cx="11757660" cy="3307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98698">
                  <a:extLst>
                    <a:ext uri="{9D8B030D-6E8A-4147-A177-3AD203B41FA5}">
                      <a16:colId xmlns:a16="http://schemas.microsoft.com/office/drawing/2014/main" val="1025337482"/>
                    </a:ext>
                  </a:extLst>
                </a:gridCol>
                <a:gridCol w="3129662">
                  <a:extLst>
                    <a:ext uri="{9D8B030D-6E8A-4147-A177-3AD203B41FA5}">
                      <a16:colId xmlns:a16="http://schemas.microsoft.com/office/drawing/2014/main" val="3396677882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3817439755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389184110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r>
                        <a:rPr lang="en-US" sz="1600" b="1" dirty="0"/>
                        <a:t>Specific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Cell-level      ~180 ~240 </a:t>
                      </a:r>
                      <a:r>
                        <a:rPr lang="en-US" sz="1600" b="1" dirty="0" err="1"/>
                        <a:t>Whr</a:t>
                      </a:r>
                      <a:r>
                        <a:rPr lang="en-US" sz="1600" b="1" dirty="0"/>
                        <a:t>/kg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30077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Pack-level    ~130 ~180 </a:t>
                      </a:r>
                      <a:r>
                        <a:rPr lang="en-US" sz="1600" b="1" dirty="0" err="1"/>
                        <a:t>Whr</a:t>
                      </a:r>
                      <a:r>
                        <a:rPr lang="en-US" sz="1600" b="1" dirty="0"/>
                        <a:t>/kg </a:t>
                      </a:r>
                    </a:p>
                    <a:p>
                      <a:pPr algn="r"/>
                      <a:r>
                        <a:rPr lang="en-US" sz="1600" b="1" dirty="0"/>
                        <a:t>~0.5-0.7 MJ/kg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165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Specific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Energy-biased: ~500 W/kg </a:t>
                      </a:r>
                    </a:p>
                    <a:p>
                      <a:pPr algn="ctr"/>
                      <a:r>
                        <a:rPr lang="en-US" sz="1600" b="1" dirty="0"/>
                        <a:t>Power-biased: ~2000 W/kg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~20,000 W/kg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~5000 W/kg (big motors)</a:t>
                      </a:r>
                    </a:p>
                    <a:p>
                      <a:pPr algn="ctr"/>
                      <a:r>
                        <a:rPr lang="en-US" sz="1600" b="1" dirty="0"/>
                        <a:t>~10,000 W/kg (small motors)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68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Specific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~10 Nm/kg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0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Function of Cr, ~93% over a 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&gt;~0.95 above 50% throttle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~0.90 ~0.95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231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Moving Parts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831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Thermals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10°C - 60°C (longevity)</a:t>
                      </a:r>
                    </a:p>
                    <a:p>
                      <a:pPr algn="ctr"/>
                      <a:r>
                        <a:rPr lang="en-US" sz="1600" b="0" dirty="0"/>
                        <a:t>…. 100°C (combustion)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~80°C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~100°C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105737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F71AA5E-02F4-6013-A1B9-1268959AE807}"/>
              </a:ext>
            </a:extLst>
          </p:cNvPr>
          <p:cNvGrpSpPr/>
          <p:nvPr/>
        </p:nvGrpSpPr>
        <p:grpSpPr>
          <a:xfrm>
            <a:off x="5644717" y="1856767"/>
            <a:ext cx="3145004" cy="1366278"/>
            <a:chOff x="5414433" y="1961390"/>
            <a:chExt cx="3605571" cy="1566361"/>
          </a:xfrm>
        </p:grpSpPr>
        <p:pic>
          <p:nvPicPr>
            <p:cNvPr id="2052" name="Picture 4" descr="APD F-Series 120F3[X] 12S 120A 50V 32-Bit ESC">
              <a:extLst>
                <a:ext uri="{FF2B5EF4-FFF2-40B4-BE49-F238E27FC236}">
                  <a16:creationId xmlns:a16="http://schemas.microsoft.com/office/drawing/2014/main" id="{DD544800-28C8-2ABF-CAAD-19463619F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96000" y="1961390"/>
              <a:ext cx="2590799" cy="156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4FC38E1-D0A3-A2E4-5DD4-3388E124F7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1133" y="2156460"/>
              <a:ext cx="6815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F32811-870E-0793-5C5C-AB52594A39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4433" y="2727960"/>
              <a:ext cx="68156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92C3995-AECA-5760-6C45-A8C2F7BDF412}"/>
                </a:ext>
              </a:extLst>
            </p:cNvPr>
            <p:cNvCxnSpPr>
              <a:cxnSpLocks/>
            </p:cNvCxnSpPr>
            <p:nvPr/>
          </p:nvCxnSpPr>
          <p:spPr>
            <a:xfrm>
              <a:off x="8668174" y="2727960"/>
              <a:ext cx="351830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F58F19-F5CE-C2B6-7FBD-ECECED5BA008}"/>
                </a:ext>
              </a:extLst>
            </p:cNvPr>
            <p:cNvCxnSpPr>
              <a:cxnSpLocks/>
            </p:cNvCxnSpPr>
            <p:nvPr/>
          </p:nvCxnSpPr>
          <p:spPr>
            <a:xfrm>
              <a:off x="8561494" y="3299460"/>
              <a:ext cx="35183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7E4140-048D-FB04-3EBE-A2DC56FA74E2}"/>
                </a:ext>
              </a:extLst>
            </p:cNvPr>
            <p:cNvCxnSpPr>
              <a:cxnSpLocks/>
            </p:cNvCxnSpPr>
            <p:nvPr/>
          </p:nvCxnSpPr>
          <p:spPr>
            <a:xfrm>
              <a:off x="8607214" y="3013710"/>
              <a:ext cx="351830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3CB9BBB-53A1-A2A9-E606-274B3F97FEF8}"/>
              </a:ext>
            </a:extLst>
          </p:cNvPr>
          <p:cNvSpPr/>
          <p:nvPr/>
        </p:nvSpPr>
        <p:spPr>
          <a:xfrm>
            <a:off x="9281160" y="1356292"/>
            <a:ext cx="678180" cy="2060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D3D7C50-1CF8-4D22-4E21-F45E2A23FEF3}"/>
              </a:ext>
            </a:extLst>
          </p:cNvPr>
          <p:cNvSpPr/>
          <p:nvPr/>
        </p:nvSpPr>
        <p:spPr>
          <a:xfrm>
            <a:off x="4754880" y="1356292"/>
            <a:ext cx="678180" cy="2060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13C76A-9B0F-6D1E-93A9-51336349AB51}"/>
              </a:ext>
            </a:extLst>
          </p:cNvPr>
          <p:cNvSpPr txBox="1"/>
          <p:nvPr/>
        </p:nvSpPr>
        <p:spPr>
          <a:xfrm>
            <a:off x="695104" y="2986161"/>
            <a:ext cx="160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(Typical values)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5BF7D22-49EA-6FEE-1C51-C101AB421DD3}"/>
              </a:ext>
            </a:extLst>
          </p:cNvPr>
          <p:cNvSpPr/>
          <p:nvPr/>
        </p:nvSpPr>
        <p:spPr>
          <a:xfrm>
            <a:off x="10881360" y="1356292"/>
            <a:ext cx="678180" cy="2060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F9A5FF-812D-3882-589B-9C14CF4546E8}"/>
              </a:ext>
            </a:extLst>
          </p:cNvPr>
          <p:cNvSpPr txBox="1"/>
          <p:nvPr/>
        </p:nvSpPr>
        <p:spPr>
          <a:xfrm>
            <a:off x="11559540" y="1265375"/>
            <a:ext cx="695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</a:t>
            </a:r>
          </a:p>
        </p:txBody>
      </p:sp>
    </p:spTree>
    <p:extLst>
      <p:ext uri="{BB962C8B-B14F-4D97-AF65-F5344CB8AC3E}">
        <p14:creationId xmlns:p14="http://schemas.microsoft.com/office/powerpoint/2010/main" val="374939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F5F7B9-403B-01D6-96CF-F8E01584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Electric Aircraft Range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5227F-8738-8CCC-02E1-4A51FE5CE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7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D841C-448A-4AFF-AC4D-97DFB855123D}"/>
              </a:ext>
            </a:extLst>
          </p:cNvPr>
          <p:cNvSpPr/>
          <p:nvPr/>
        </p:nvSpPr>
        <p:spPr bwMode="auto">
          <a:xfrm>
            <a:off x="2683831" y="1465617"/>
            <a:ext cx="363854" cy="9061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E612C7-2A60-4A12-BB51-29C726F2A407}"/>
              </a:ext>
            </a:extLst>
          </p:cNvPr>
          <p:cNvSpPr/>
          <p:nvPr/>
        </p:nvSpPr>
        <p:spPr bwMode="auto">
          <a:xfrm>
            <a:off x="3108646" y="1465617"/>
            <a:ext cx="363854" cy="906108"/>
          </a:xfrm>
          <a:prstGeom prst="rect">
            <a:avLst/>
          </a:prstGeom>
          <a:solidFill>
            <a:srgbClr val="C9FBDC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0966F-EE02-4AD3-B796-81132612451A}"/>
              </a:ext>
            </a:extLst>
          </p:cNvPr>
          <p:cNvSpPr/>
          <p:nvPr/>
        </p:nvSpPr>
        <p:spPr bwMode="auto">
          <a:xfrm>
            <a:off x="3527766" y="1465617"/>
            <a:ext cx="319070" cy="906108"/>
          </a:xfrm>
          <a:prstGeom prst="rect">
            <a:avLst/>
          </a:prstGeom>
          <a:solidFill>
            <a:srgbClr val="FFCC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17388E-1AB8-4EB6-85A4-D1B8B9BFA486}"/>
              </a:ext>
            </a:extLst>
          </p:cNvPr>
          <p:cNvSpPr/>
          <p:nvPr/>
        </p:nvSpPr>
        <p:spPr bwMode="auto">
          <a:xfrm>
            <a:off x="3886200" y="1465617"/>
            <a:ext cx="1607820" cy="9061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3F36E-7FD3-4E40-B058-45D5273E9904}"/>
              </a:ext>
            </a:extLst>
          </p:cNvPr>
          <p:cNvSpPr/>
          <p:nvPr/>
        </p:nvSpPr>
        <p:spPr bwMode="auto">
          <a:xfrm>
            <a:off x="5512627" y="1465617"/>
            <a:ext cx="994853" cy="906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85B53-0127-4F37-BB1C-2CFFF309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Breguet Range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F6BF66-E847-4916-8BC8-6B6E102131FA}"/>
                  </a:ext>
                </a:extLst>
              </p:cNvPr>
              <p:cNvSpPr/>
              <p:nvPr/>
            </p:nvSpPr>
            <p:spPr>
              <a:xfrm>
                <a:off x="685484" y="1475143"/>
                <a:ext cx="6210934" cy="9354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𝑹𝒂𝒏𝒈𝒆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 = 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𝒊𝒏𝒊𝒕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𝒇𝒊𝒏𝒂𝒍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𝜟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𝒇𝒖𝒆𝒍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F6BF66-E847-4916-8BC8-6B6E10213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4" y="1475143"/>
                <a:ext cx="6210934" cy="935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F07DCF-47CA-4E2F-947B-B64440992D6D}"/>
              </a:ext>
            </a:extLst>
          </p:cNvPr>
          <p:cNvSpPr txBox="1"/>
          <p:nvPr/>
        </p:nvSpPr>
        <p:spPr>
          <a:xfrm>
            <a:off x="1266932" y="2620754"/>
            <a:ext cx="799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Gravity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91BE-A9A7-4799-A390-5B8EE7748E79}"/>
              </a:ext>
            </a:extLst>
          </p:cNvPr>
          <p:cNvSpPr txBox="1"/>
          <p:nvPr/>
        </p:nvSpPr>
        <p:spPr>
          <a:xfrm>
            <a:off x="2077540" y="3040558"/>
            <a:ext cx="139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Aerodynamics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B4DCF-9AEA-480E-8E20-DD23F267D047}"/>
              </a:ext>
            </a:extLst>
          </p:cNvPr>
          <p:cNvSpPr txBox="1"/>
          <p:nvPr/>
        </p:nvSpPr>
        <p:spPr>
          <a:xfrm>
            <a:off x="4853547" y="3050830"/>
            <a:ext cx="16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Total fuel burned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7BC1C-CF85-4709-9672-019CF6CC4DF5}"/>
              </a:ext>
            </a:extLst>
          </p:cNvPr>
          <p:cNvSpPr txBox="1"/>
          <p:nvPr/>
        </p:nvSpPr>
        <p:spPr>
          <a:xfrm>
            <a:off x="2800078" y="3502224"/>
            <a:ext cx="1931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Propulsive Efficiency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4CDF-3046-4534-A32F-E87CA6229D6D}"/>
              </a:ext>
            </a:extLst>
          </p:cNvPr>
          <p:cNvSpPr txBox="1"/>
          <p:nvPr/>
        </p:nvSpPr>
        <p:spPr>
          <a:xfrm>
            <a:off x="6247006" y="2617153"/>
            <a:ext cx="203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Energy density of fuel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90E6AE-DB04-4C77-99B2-6F3EE4CD12A7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 bwMode="auto">
          <a:xfrm flipH="1">
            <a:off x="1666561" y="2371725"/>
            <a:ext cx="1199197" cy="2490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8ED358-D415-4CB6-9CC3-E94FD556D34C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 bwMode="auto">
          <a:xfrm flipH="1">
            <a:off x="2776962" y="2371725"/>
            <a:ext cx="513611" cy="6688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B24AD5-C11E-43AC-9F7B-67A57ACD201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 bwMode="auto">
          <a:xfrm>
            <a:off x="3687301" y="2371725"/>
            <a:ext cx="78587" cy="113049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5CC207-0356-4130-8328-644552A880A0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 bwMode="auto">
          <a:xfrm>
            <a:off x="4690110" y="2371725"/>
            <a:ext cx="982476" cy="6791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4983CC-C7B0-49A4-B216-48C47A6E3A99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>
            <a:off x="6010054" y="2371725"/>
            <a:ext cx="1178986" cy="2454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CB5808-9634-4B0D-A4C0-9D4D66880119}"/>
                  </a:ext>
                </a:extLst>
              </p:cNvPr>
              <p:cNvSpPr txBox="1"/>
              <p:nvPr/>
            </p:nvSpPr>
            <p:spPr>
              <a:xfrm>
                <a:off x="97724" y="3936155"/>
                <a:ext cx="10604377" cy="84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𝒕𝒚𝒑𝒊𝒄𝒂𝒍𝑭𝒊𝒙𝒆𝒅𝑾𝒊𝒏𝒈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11E16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𝟐𝟒𝟎𝟎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𝟐𝟒𝟎𝟎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𝟑𝟎𝟎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𝟒𝟔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𝒌𝒈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𝟏𝟏𝟐𝟎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CB5808-9634-4B0D-A4C0-9D4D6688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24" y="3936155"/>
                <a:ext cx="10604377" cy="847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 descr="Cessna 172S - AOPA">
            <a:extLst>
              <a:ext uri="{FF2B5EF4-FFF2-40B4-BE49-F238E27FC236}">
                <a16:creationId xmlns:a16="http://schemas.microsoft.com/office/drawing/2014/main" id="{B0527249-3D13-FA98-4E40-08506203F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81939" y="4878880"/>
            <a:ext cx="3669981" cy="173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6B3DE6-FB7F-6DF6-B515-4889AD38FF3D}"/>
              </a:ext>
            </a:extLst>
          </p:cNvPr>
          <p:cNvSpPr txBox="1"/>
          <p:nvPr/>
        </p:nvSpPr>
        <p:spPr>
          <a:xfrm>
            <a:off x="6198427" y="5330274"/>
            <a:ext cx="1538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Cessna 172</a:t>
            </a:r>
          </a:p>
          <a:p>
            <a:r>
              <a:rPr lang="en-US" b="1" dirty="0"/>
              <a:t>Range: 696 mi</a:t>
            </a:r>
          </a:p>
        </p:txBody>
      </p:sp>
    </p:spTree>
    <p:extLst>
      <p:ext uri="{BB962C8B-B14F-4D97-AF65-F5344CB8AC3E}">
        <p14:creationId xmlns:p14="http://schemas.microsoft.com/office/powerpoint/2010/main" val="428353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5D841C-448A-4AFF-AC4D-97DFB855123D}"/>
              </a:ext>
            </a:extLst>
          </p:cNvPr>
          <p:cNvSpPr/>
          <p:nvPr/>
        </p:nvSpPr>
        <p:spPr bwMode="auto">
          <a:xfrm>
            <a:off x="2828610" y="1465617"/>
            <a:ext cx="476249" cy="90610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E612C7-2A60-4A12-BB51-29C726F2A407}"/>
              </a:ext>
            </a:extLst>
          </p:cNvPr>
          <p:cNvSpPr/>
          <p:nvPr/>
        </p:nvSpPr>
        <p:spPr bwMode="auto">
          <a:xfrm>
            <a:off x="3352485" y="1465617"/>
            <a:ext cx="476249" cy="906108"/>
          </a:xfrm>
          <a:prstGeom prst="rect">
            <a:avLst/>
          </a:prstGeom>
          <a:solidFill>
            <a:srgbClr val="C9FBDC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0966F-EE02-4AD3-B796-81132612451A}"/>
              </a:ext>
            </a:extLst>
          </p:cNvPr>
          <p:cNvSpPr/>
          <p:nvPr/>
        </p:nvSpPr>
        <p:spPr bwMode="auto">
          <a:xfrm>
            <a:off x="3866835" y="1465617"/>
            <a:ext cx="476249" cy="906108"/>
          </a:xfrm>
          <a:prstGeom prst="rect">
            <a:avLst/>
          </a:prstGeom>
          <a:solidFill>
            <a:srgbClr val="FFCC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17388E-1AB8-4EB6-85A4-D1B8B9BFA486}"/>
              </a:ext>
            </a:extLst>
          </p:cNvPr>
          <p:cNvSpPr/>
          <p:nvPr/>
        </p:nvSpPr>
        <p:spPr bwMode="auto">
          <a:xfrm>
            <a:off x="4381185" y="1465617"/>
            <a:ext cx="914399" cy="9061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3F36E-7FD3-4E40-B058-45D5273E9904}"/>
              </a:ext>
            </a:extLst>
          </p:cNvPr>
          <p:cNvSpPr/>
          <p:nvPr/>
        </p:nvSpPr>
        <p:spPr bwMode="auto">
          <a:xfrm>
            <a:off x="5333685" y="1465617"/>
            <a:ext cx="843239" cy="906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85B53-0127-4F37-BB1C-2CFFF309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Range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F6BF66-E847-4916-8BC8-6B6E102131FA}"/>
                  </a:ext>
                </a:extLst>
              </p:cNvPr>
              <p:cNvSpPr/>
              <p:nvPr/>
            </p:nvSpPr>
            <p:spPr>
              <a:xfrm>
                <a:off x="685484" y="1475143"/>
                <a:ext cx="6096257" cy="850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𝑹𝒂𝒏𝒈𝒆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 = 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𝒃𝒂𝒕𝒕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acc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𝒃𝒂𝒕𝒕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8F6BF66-E847-4916-8BC8-6B6E10213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4" y="1475143"/>
                <a:ext cx="6096257" cy="850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F07DCF-47CA-4E2F-947B-B64440992D6D}"/>
              </a:ext>
            </a:extLst>
          </p:cNvPr>
          <p:cNvSpPr txBox="1"/>
          <p:nvPr/>
        </p:nvSpPr>
        <p:spPr>
          <a:xfrm>
            <a:off x="1266932" y="2620754"/>
            <a:ext cx="799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Gravity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91BE-A9A7-4799-A390-5B8EE7748E79}"/>
              </a:ext>
            </a:extLst>
          </p:cNvPr>
          <p:cNvSpPr txBox="1"/>
          <p:nvPr/>
        </p:nvSpPr>
        <p:spPr>
          <a:xfrm>
            <a:off x="2077540" y="3040558"/>
            <a:ext cx="1398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Aerodynamics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B4DCF-9AEA-480E-8E20-DD23F267D047}"/>
              </a:ext>
            </a:extLst>
          </p:cNvPr>
          <p:cNvSpPr txBox="1"/>
          <p:nvPr/>
        </p:nvSpPr>
        <p:spPr>
          <a:xfrm>
            <a:off x="4805761" y="3050830"/>
            <a:ext cx="1733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Battery mass ratio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7BC1C-CF85-4709-9672-019CF6CC4DF5}"/>
              </a:ext>
            </a:extLst>
          </p:cNvPr>
          <p:cNvSpPr txBox="1"/>
          <p:nvPr/>
        </p:nvSpPr>
        <p:spPr>
          <a:xfrm>
            <a:off x="3139148" y="3502224"/>
            <a:ext cx="1931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Propulsive Efficiency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C4CDF-3046-4534-A32F-E87CA6229D6D}"/>
              </a:ext>
            </a:extLst>
          </p:cNvPr>
          <p:cNvSpPr txBox="1"/>
          <p:nvPr/>
        </p:nvSpPr>
        <p:spPr>
          <a:xfrm>
            <a:off x="6139184" y="2617153"/>
            <a:ext cx="174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Battery chemistry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90E6AE-DB04-4C77-99B2-6F3EE4CD12A7}"/>
              </a:ext>
            </a:extLst>
          </p:cNvPr>
          <p:cNvCxnSpPr>
            <a:stCxn id="12" idx="2"/>
            <a:endCxn id="5" idx="0"/>
          </p:cNvCxnSpPr>
          <p:nvPr/>
        </p:nvCxnSpPr>
        <p:spPr bwMode="auto">
          <a:xfrm flipH="1">
            <a:off x="1666561" y="2371725"/>
            <a:ext cx="1400174" cy="2490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8ED358-D415-4CB6-9CC3-E94FD556D34C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 bwMode="auto">
          <a:xfrm flipH="1">
            <a:off x="2776962" y="2371725"/>
            <a:ext cx="813648" cy="6688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B24AD5-C11E-43AC-9F7B-67A57ACD201C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 bwMode="auto">
          <a:xfrm flipH="1">
            <a:off x="4104958" y="2371725"/>
            <a:ext cx="2" cy="113049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33CC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5CC207-0356-4130-8328-644552A880A0}"/>
              </a:ext>
            </a:extLst>
          </p:cNvPr>
          <p:cNvCxnSpPr>
            <a:cxnSpLocks/>
            <a:stCxn id="15" idx="2"/>
            <a:endCxn id="7" idx="0"/>
          </p:cNvCxnSpPr>
          <p:nvPr/>
        </p:nvCxnSpPr>
        <p:spPr bwMode="auto">
          <a:xfrm>
            <a:off x="4838385" y="2371725"/>
            <a:ext cx="834184" cy="67910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4983CC-C7B0-49A4-B216-48C47A6E3A99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 bwMode="auto">
          <a:xfrm>
            <a:off x="5755305" y="2371725"/>
            <a:ext cx="1254791" cy="2454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CB5808-9634-4B0D-A4C0-9D4D66880119}"/>
                  </a:ext>
                </a:extLst>
              </p:cNvPr>
              <p:cNvSpPr txBox="1"/>
              <p:nvPr/>
            </p:nvSpPr>
            <p:spPr>
              <a:xfrm>
                <a:off x="-20310" y="4038989"/>
                <a:ext cx="8632363" cy="8233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𝒕𝒚𝒑𝒊𝒄𝒂𝒍𝑭𝒊𝒙𝒆𝒅𝑾𝒊𝒏𝒈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b="1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>
                              <a:solidFill>
                                <a:srgbClr val="7F7F7F"/>
                              </a:solidFill>
                              <a:latin typeface="Cambria Math" panose="02040503050406030204" pitchFamily="18" charset="0"/>
                            </a:rPr>
                            <m:t>𝟖𝟏</m:t>
                          </m:r>
                          <m:f>
                            <m:fPr>
                              <m:ctrlPr>
                                <a:rPr lang="en-US" b="1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7F7F7F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7F7F7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7F7F7F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7F7F7F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11E160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𝟏𝟓𝟎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𝑾𝒉𝒓</m:t>
                          </m:r>
                        </m:num>
                        <m:den>
                          <m:r>
                            <a:rPr lang="en-US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𝒌𝒈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𝟗𝟎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𝒎𝒊𝒍𝒆𝒔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4CB5808-9634-4B0D-A4C0-9D4D66880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310" y="4038989"/>
                <a:ext cx="8632363" cy="823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D8CE92-1DCC-4BA5-B56F-FF663B32119D}"/>
              </a:ext>
            </a:extLst>
          </p:cNvPr>
          <p:cNvCxnSpPr/>
          <p:nvPr/>
        </p:nvCxnSpPr>
        <p:spPr bwMode="auto">
          <a:xfrm flipV="1">
            <a:off x="3387456" y="4594305"/>
            <a:ext cx="0" cy="4588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039562B-87F8-4942-9112-BEBEAF5A63E6}"/>
              </a:ext>
            </a:extLst>
          </p:cNvPr>
          <p:cNvSpPr txBox="1"/>
          <p:nvPr/>
        </p:nvSpPr>
        <p:spPr>
          <a:xfrm>
            <a:off x="1666561" y="5135198"/>
            <a:ext cx="3476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C85A"/>
                </a:solidFill>
              </a:rPr>
              <a:t>Multi-rotors: ~1</a:t>
            </a:r>
          </a:p>
          <a:p>
            <a:pPr algn="ctr"/>
            <a:r>
              <a:rPr lang="en-US" b="1" dirty="0">
                <a:solidFill>
                  <a:srgbClr val="00C85A"/>
                </a:solidFill>
              </a:rPr>
              <a:t>Fancy helicopters: ~3-6?</a:t>
            </a:r>
          </a:p>
          <a:p>
            <a:pPr algn="ctr"/>
            <a:r>
              <a:rPr lang="en-US" b="1" dirty="0">
                <a:solidFill>
                  <a:srgbClr val="00C85A"/>
                </a:solidFill>
              </a:rPr>
              <a:t>Winged vehicles: 10+</a:t>
            </a:r>
          </a:p>
          <a:p>
            <a:pPr algn="ctr"/>
            <a:r>
              <a:rPr lang="en-US" b="1" dirty="0">
                <a:solidFill>
                  <a:srgbClr val="00C85A"/>
                </a:solidFill>
              </a:rPr>
              <a:t>(This is why we need wings.)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99B4905-E9BF-408D-841B-E3E2D5A581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529" y="4688380"/>
            <a:ext cx="3975556" cy="198777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C4D582-0F52-4C56-8328-AFED8C00EAE8}"/>
              </a:ext>
            </a:extLst>
          </p:cNvPr>
          <p:cNvSpPr txBox="1"/>
          <p:nvPr/>
        </p:nvSpPr>
        <p:spPr>
          <a:xfrm>
            <a:off x="5981159" y="5392383"/>
            <a:ext cx="2057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Pipistrel Alpha Electro</a:t>
            </a:r>
          </a:p>
          <a:p>
            <a:pPr algn="ctr"/>
            <a:r>
              <a:rPr lang="en-US" sz="1600" b="1" dirty="0"/>
              <a:t>86 miles advertised</a:t>
            </a:r>
          </a:p>
        </p:txBody>
      </p:sp>
    </p:spTree>
    <p:extLst>
      <p:ext uri="{BB962C8B-B14F-4D97-AF65-F5344CB8AC3E}">
        <p14:creationId xmlns:p14="http://schemas.microsoft.com/office/powerpoint/2010/main" val="105536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F5F7B9-403B-01D6-96CF-F8E01584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eVTOL</a:t>
            </a:r>
            <a:r>
              <a:rPr lang="en-US" dirty="0"/>
              <a:t>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5227F-8738-8CCC-02E1-4A51FE5CE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3CB779-E93A-86CE-85AA-F3E4B2490B95}"/>
              </a:ext>
            </a:extLst>
          </p:cNvPr>
          <p:cNvGrpSpPr/>
          <p:nvPr/>
        </p:nvGrpSpPr>
        <p:grpSpPr>
          <a:xfrm>
            <a:off x="6249834" y="1315407"/>
            <a:ext cx="5814947" cy="5280483"/>
            <a:chOff x="2947834" y="1315407"/>
            <a:chExt cx="5814947" cy="528048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9AD4F7B-17A5-75F0-D5D1-D48166ABFA17}"/>
                </a:ext>
              </a:extLst>
            </p:cNvPr>
            <p:cNvGrpSpPr/>
            <p:nvPr/>
          </p:nvGrpSpPr>
          <p:grpSpPr>
            <a:xfrm>
              <a:off x="2947834" y="4790577"/>
              <a:ext cx="2446174" cy="1805313"/>
              <a:chOff x="3154526" y="4008747"/>
              <a:chExt cx="2446174" cy="180531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A5BB2A8-C072-0802-2F13-6BC3CB9C78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54526" y="4008747"/>
                <a:ext cx="2010392" cy="1774540"/>
              </a:xfrm>
              <a:prstGeom prst="rect">
                <a:avLst/>
              </a:prstGeom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2E82514-A121-CEB2-ACD8-6B6520982CC8}"/>
                  </a:ext>
                </a:extLst>
              </p:cNvPr>
              <p:cNvSpPr/>
              <p:nvPr/>
            </p:nvSpPr>
            <p:spPr bwMode="auto">
              <a:xfrm>
                <a:off x="3992880" y="4648200"/>
                <a:ext cx="1607820" cy="1165860"/>
              </a:xfrm>
              <a:custGeom>
                <a:avLst/>
                <a:gdLst>
                  <a:gd name="connsiteX0" fmla="*/ 1318260 w 1981200"/>
                  <a:gd name="connsiteY0" fmla="*/ 0 h 1508760"/>
                  <a:gd name="connsiteX1" fmla="*/ 396240 w 1981200"/>
                  <a:gd name="connsiteY1" fmla="*/ 160020 h 1508760"/>
                  <a:gd name="connsiteX2" fmla="*/ 114300 w 1981200"/>
                  <a:gd name="connsiteY2" fmla="*/ 403860 h 1508760"/>
                  <a:gd name="connsiteX3" fmla="*/ 99060 w 1981200"/>
                  <a:gd name="connsiteY3" fmla="*/ 525780 h 1508760"/>
                  <a:gd name="connsiteX4" fmla="*/ 22860 w 1981200"/>
                  <a:gd name="connsiteY4" fmla="*/ 548640 h 1508760"/>
                  <a:gd name="connsiteX5" fmla="*/ 0 w 1981200"/>
                  <a:gd name="connsiteY5" fmla="*/ 716280 h 1508760"/>
                  <a:gd name="connsiteX6" fmla="*/ 822960 w 1981200"/>
                  <a:gd name="connsiteY6" fmla="*/ 1165860 h 1508760"/>
                  <a:gd name="connsiteX7" fmla="*/ 1981200 w 1981200"/>
                  <a:gd name="connsiteY7" fmla="*/ 1508760 h 1508760"/>
                  <a:gd name="connsiteX8" fmla="*/ 1584960 w 1981200"/>
                  <a:gd name="connsiteY8" fmla="*/ 182880 h 1508760"/>
                  <a:gd name="connsiteX0" fmla="*/ 1318260 w 1607820"/>
                  <a:gd name="connsiteY0" fmla="*/ 0 h 1165860"/>
                  <a:gd name="connsiteX1" fmla="*/ 396240 w 1607820"/>
                  <a:gd name="connsiteY1" fmla="*/ 160020 h 1165860"/>
                  <a:gd name="connsiteX2" fmla="*/ 114300 w 1607820"/>
                  <a:gd name="connsiteY2" fmla="*/ 403860 h 1165860"/>
                  <a:gd name="connsiteX3" fmla="*/ 99060 w 1607820"/>
                  <a:gd name="connsiteY3" fmla="*/ 525780 h 1165860"/>
                  <a:gd name="connsiteX4" fmla="*/ 22860 w 1607820"/>
                  <a:gd name="connsiteY4" fmla="*/ 548640 h 1165860"/>
                  <a:gd name="connsiteX5" fmla="*/ 0 w 1607820"/>
                  <a:gd name="connsiteY5" fmla="*/ 716280 h 1165860"/>
                  <a:gd name="connsiteX6" fmla="*/ 822960 w 1607820"/>
                  <a:gd name="connsiteY6" fmla="*/ 1165860 h 1165860"/>
                  <a:gd name="connsiteX7" fmla="*/ 1607820 w 1607820"/>
                  <a:gd name="connsiteY7" fmla="*/ 1150620 h 1165860"/>
                  <a:gd name="connsiteX8" fmla="*/ 1584960 w 1607820"/>
                  <a:gd name="connsiteY8" fmla="*/ 182880 h 1165860"/>
                  <a:gd name="connsiteX0" fmla="*/ 1318260 w 1607820"/>
                  <a:gd name="connsiteY0" fmla="*/ 0 h 1165860"/>
                  <a:gd name="connsiteX1" fmla="*/ 396240 w 1607820"/>
                  <a:gd name="connsiteY1" fmla="*/ 160020 h 1165860"/>
                  <a:gd name="connsiteX2" fmla="*/ 114300 w 1607820"/>
                  <a:gd name="connsiteY2" fmla="*/ 403860 h 1165860"/>
                  <a:gd name="connsiteX3" fmla="*/ 99060 w 1607820"/>
                  <a:gd name="connsiteY3" fmla="*/ 525780 h 1165860"/>
                  <a:gd name="connsiteX4" fmla="*/ 22860 w 1607820"/>
                  <a:gd name="connsiteY4" fmla="*/ 548640 h 1165860"/>
                  <a:gd name="connsiteX5" fmla="*/ 0 w 1607820"/>
                  <a:gd name="connsiteY5" fmla="*/ 716280 h 1165860"/>
                  <a:gd name="connsiteX6" fmla="*/ 822960 w 1607820"/>
                  <a:gd name="connsiteY6" fmla="*/ 1165860 h 1165860"/>
                  <a:gd name="connsiteX7" fmla="*/ 1607820 w 1607820"/>
                  <a:gd name="connsiteY7" fmla="*/ 1150620 h 1165860"/>
                  <a:gd name="connsiteX8" fmla="*/ 1478280 w 1607820"/>
                  <a:gd name="connsiteY8" fmla="*/ 45720 h 11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7820" h="1165860">
                    <a:moveTo>
                      <a:pt x="1318260" y="0"/>
                    </a:moveTo>
                    <a:lnTo>
                      <a:pt x="396240" y="160020"/>
                    </a:lnTo>
                    <a:lnTo>
                      <a:pt x="114300" y="403860"/>
                    </a:lnTo>
                    <a:lnTo>
                      <a:pt x="99060" y="525780"/>
                    </a:lnTo>
                    <a:lnTo>
                      <a:pt x="22860" y="548640"/>
                    </a:lnTo>
                    <a:lnTo>
                      <a:pt x="0" y="716280"/>
                    </a:lnTo>
                    <a:lnTo>
                      <a:pt x="822960" y="1165860"/>
                    </a:lnTo>
                    <a:lnTo>
                      <a:pt x="1607820" y="1150620"/>
                    </a:lnTo>
                    <a:lnTo>
                      <a:pt x="1478280" y="45720"/>
                    </a:lnTo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4E2610-0D8B-3E51-27E1-1C20A5D91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51927" y="2678102"/>
              <a:ext cx="4010854" cy="386006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E427C6-3F63-75A2-5F19-87D1DC68F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7065" y="1315407"/>
              <a:ext cx="3968322" cy="19192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15726E-57E4-175E-857C-4881A0621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3380" y="5600106"/>
              <a:ext cx="1409053" cy="9380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017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3E1F-3BAD-4855-8A06-4ACA05285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Futurama said it best</a:t>
            </a:r>
          </a:p>
        </p:txBody>
      </p:sp>
      <p:pic>
        <p:nvPicPr>
          <p:cNvPr id="5" name="Sequence 01">
            <a:hlinkClick r:id="" action="ppaction://media"/>
            <a:extLst>
              <a:ext uri="{FF2B5EF4-FFF2-40B4-BE49-F238E27FC236}">
                <a16:creationId xmlns:a16="http://schemas.microsoft.com/office/drawing/2014/main" id="{AAAC96C2-E834-4877-B0A0-CA7FE7F605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1822" y="1588170"/>
            <a:ext cx="8605518" cy="48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B097-982D-4300-AA3C-5C00DD31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0" dirty="0"/>
              <a:t>Configuration Flexibility Provided by Electric Drivetrains</a:t>
            </a:r>
            <a:endParaRPr lang="en-US" sz="3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2AA123-7B11-4753-8AB6-861C8A754992}"/>
              </a:ext>
            </a:extLst>
          </p:cNvPr>
          <p:cNvGrpSpPr/>
          <p:nvPr/>
        </p:nvGrpSpPr>
        <p:grpSpPr>
          <a:xfrm>
            <a:off x="7616466" y="1310310"/>
            <a:ext cx="4347889" cy="2118691"/>
            <a:chOff x="6423828" y="1515479"/>
            <a:chExt cx="5131954" cy="25007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897AB1-DAB5-4C0F-A581-C87CFA4B6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3828" y="1636699"/>
              <a:ext cx="5131954" cy="2335228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FDE4B11-B6BD-44F6-8F27-3985985E4EE1}"/>
                </a:ext>
              </a:extLst>
            </p:cNvPr>
            <p:cNvSpPr/>
            <p:nvPr/>
          </p:nvSpPr>
          <p:spPr bwMode="auto">
            <a:xfrm rot="1032923">
              <a:off x="8459165" y="2757069"/>
              <a:ext cx="2030960" cy="371813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D76B9B-8781-4660-AA4D-2C5C5D85A522}"/>
                </a:ext>
              </a:extLst>
            </p:cNvPr>
            <p:cNvSpPr/>
            <p:nvPr/>
          </p:nvSpPr>
          <p:spPr bwMode="auto">
            <a:xfrm rot="1032923">
              <a:off x="6822096" y="2125650"/>
              <a:ext cx="1212169" cy="315708"/>
            </a:xfrm>
            <a:custGeom>
              <a:avLst/>
              <a:gdLst>
                <a:gd name="connsiteX0" fmla="*/ 101620 w 1262504"/>
                <a:gd name="connsiteY0" fmla="*/ 13075 h 332770"/>
                <a:gd name="connsiteX1" fmla="*/ 166385 w 1262504"/>
                <a:gd name="connsiteY1" fmla="*/ 0 h 332770"/>
                <a:gd name="connsiteX2" fmla="*/ 1118684 w 1262504"/>
                <a:gd name="connsiteY2" fmla="*/ 0 h 332770"/>
                <a:gd name="connsiteX3" fmla="*/ 1236336 w 1262504"/>
                <a:gd name="connsiteY3" fmla="*/ 48733 h 332770"/>
                <a:gd name="connsiteX4" fmla="*/ 1262504 w 1262504"/>
                <a:gd name="connsiteY4" fmla="*/ 87545 h 332770"/>
                <a:gd name="connsiteX5" fmla="*/ 1243317 w 1262504"/>
                <a:gd name="connsiteY5" fmla="*/ 98356 h 332770"/>
                <a:gd name="connsiteX6" fmla="*/ 1118011 w 1262504"/>
                <a:gd name="connsiteY6" fmla="*/ 177089 h 332770"/>
                <a:gd name="connsiteX7" fmla="*/ 947305 w 1262504"/>
                <a:gd name="connsiteY7" fmla="*/ 318219 h 332770"/>
                <a:gd name="connsiteX8" fmla="*/ 933956 w 1262504"/>
                <a:gd name="connsiteY8" fmla="*/ 332770 h 332770"/>
                <a:gd name="connsiteX9" fmla="*/ 166385 w 1262504"/>
                <a:gd name="connsiteY9" fmla="*/ 332770 h 332770"/>
                <a:gd name="connsiteX10" fmla="*/ 0 w 1262504"/>
                <a:gd name="connsiteY10" fmla="*/ 166385 h 332770"/>
                <a:gd name="connsiteX11" fmla="*/ 101620 w 1262504"/>
                <a:gd name="connsiteY11" fmla="*/ 13075 h 33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2504" h="332770">
                  <a:moveTo>
                    <a:pt x="101620" y="13075"/>
                  </a:moveTo>
                  <a:cubicBezTo>
                    <a:pt x="121527" y="4656"/>
                    <a:pt x="143412" y="0"/>
                    <a:pt x="166385" y="0"/>
                  </a:cubicBezTo>
                  <a:lnTo>
                    <a:pt x="1118684" y="0"/>
                  </a:lnTo>
                  <a:cubicBezTo>
                    <a:pt x="1164630" y="0"/>
                    <a:pt x="1206226" y="18623"/>
                    <a:pt x="1236336" y="48733"/>
                  </a:cubicBezTo>
                  <a:lnTo>
                    <a:pt x="1262504" y="87545"/>
                  </a:lnTo>
                  <a:lnTo>
                    <a:pt x="1243317" y="98356"/>
                  </a:lnTo>
                  <a:cubicBezTo>
                    <a:pt x="1195362" y="126810"/>
                    <a:pt x="1151510" y="154308"/>
                    <a:pt x="1118011" y="177089"/>
                  </a:cubicBezTo>
                  <a:cubicBezTo>
                    <a:pt x="1051014" y="222652"/>
                    <a:pt x="996131" y="269991"/>
                    <a:pt x="947305" y="318219"/>
                  </a:cubicBezTo>
                  <a:lnTo>
                    <a:pt x="933956" y="332770"/>
                  </a:lnTo>
                  <a:lnTo>
                    <a:pt x="166385" y="332770"/>
                  </a:lnTo>
                  <a:cubicBezTo>
                    <a:pt x="74493" y="332770"/>
                    <a:pt x="0" y="258277"/>
                    <a:pt x="0" y="166385"/>
                  </a:cubicBezTo>
                  <a:cubicBezTo>
                    <a:pt x="0" y="97466"/>
                    <a:pt x="41902" y="38334"/>
                    <a:pt x="101620" y="13075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50000"/>
              </a:scheme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C644A19-B999-469D-BB4D-61ED9EB5718B}"/>
                </a:ext>
              </a:extLst>
            </p:cNvPr>
            <p:cNvSpPr/>
            <p:nvPr/>
          </p:nvSpPr>
          <p:spPr bwMode="auto">
            <a:xfrm>
              <a:off x="6508574" y="1515479"/>
              <a:ext cx="391687" cy="96818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A24DC7-0A99-4069-9A76-0FD1FC8ACFF8}"/>
                </a:ext>
              </a:extLst>
            </p:cNvPr>
            <p:cNvSpPr/>
            <p:nvPr/>
          </p:nvSpPr>
          <p:spPr bwMode="auto">
            <a:xfrm>
              <a:off x="10488706" y="2506720"/>
              <a:ext cx="1037345" cy="150951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E59B5C-A291-447E-90DB-DF6935B54E8E}"/>
              </a:ext>
            </a:extLst>
          </p:cNvPr>
          <p:cNvGrpSpPr/>
          <p:nvPr/>
        </p:nvGrpSpPr>
        <p:grpSpPr>
          <a:xfrm>
            <a:off x="3061225" y="1552981"/>
            <a:ext cx="4012315" cy="2096932"/>
            <a:chOff x="1472922" y="1367758"/>
            <a:chExt cx="4923888" cy="25733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F983BA9-3DA7-4C6A-8A8C-E3CA03B50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2922" y="1367758"/>
              <a:ext cx="4923888" cy="2573342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314E12-499F-420F-AC7D-F59D576B7DF5}"/>
                </a:ext>
              </a:extLst>
            </p:cNvPr>
            <p:cNvSpPr/>
            <p:nvPr/>
          </p:nvSpPr>
          <p:spPr bwMode="auto">
            <a:xfrm>
              <a:off x="1700220" y="1798064"/>
              <a:ext cx="568620" cy="119871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/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F5A52CB-AFDA-4649-B5AA-D6FB75634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05785"/>
              </p:ext>
            </p:extLst>
          </p:nvPr>
        </p:nvGraphicFramePr>
        <p:xfrm>
          <a:off x="404751" y="3759416"/>
          <a:ext cx="10885389" cy="23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7748">
                  <a:extLst>
                    <a:ext uri="{9D8B030D-6E8A-4147-A177-3AD203B41FA5}">
                      <a16:colId xmlns:a16="http://schemas.microsoft.com/office/drawing/2014/main" val="1653893004"/>
                    </a:ext>
                  </a:extLst>
                </a:gridCol>
                <a:gridCol w="3767204">
                  <a:extLst>
                    <a:ext uri="{9D8B030D-6E8A-4147-A177-3AD203B41FA5}">
                      <a16:colId xmlns:a16="http://schemas.microsoft.com/office/drawing/2014/main" val="3310677314"/>
                    </a:ext>
                  </a:extLst>
                </a:gridCol>
                <a:gridCol w="3880437">
                  <a:extLst>
                    <a:ext uri="{9D8B030D-6E8A-4147-A177-3AD203B41FA5}">
                      <a16:colId xmlns:a16="http://schemas.microsoft.com/office/drawing/2014/main" val="2087624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1" dirty="0"/>
                        <a:t>Cost per propulsion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$$$$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8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1" dirty="0"/>
                        <a:t>Single propulsion unit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ym typeface="Wingdings" panose="05000000000000000000" pitchFamily="2" charset="2"/>
                        </a:rPr>
                        <a:t>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ym typeface="Wingdings" panose="05000000000000000000" pitchFamily="2" charset="2"/>
                        </a:rPr>
                        <a:t>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99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3429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Airflow shaping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/>
                        <a:t>ooOOOooOOooo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20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Controllability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Few, 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ym typeface="Wingdings" panose="05000000000000000000" pitchFamily="2" charset="2"/>
                        </a:rPr>
                        <a:t>Many, nearly instant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90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65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4FCEFF9-AC20-4F29-B889-07EB6942972D}"/>
              </a:ext>
            </a:extLst>
          </p:cNvPr>
          <p:cNvSpPr/>
          <p:nvPr/>
        </p:nvSpPr>
        <p:spPr bwMode="auto">
          <a:xfrm>
            <a:off x="2878138" y="2218753"/>
            <a:ext cx="8991600" cy="4457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CAA35-E2D3-4B6C-81F9-0A2ABE1C465E}"/>
              </a:ext>
            </a:extLst>
          </p:cNvPr>
          <p:cNvSpPr/>
          <p:nvPr/>
        </p:nvSpPr>
        <p:spPr bwMode="auto">
          <a:xfrm>
            <a:off x="468313" y="2218753"/>
            <a:ext cx="2247126" cy="44519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A16127-1366-43FC-8C93-37C9D7D30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eVTOL</a:t>
            </a:r>
            <a:r>
              <a:rPr lang="en-US" dirty="0"/>
              <a:t> Design Space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9D63DAAD-C8BB-4882-87A0-5E5F40D7E077}"/>
              </a:ext>
            </a:extLst>
          </p:cNvPr>
          <p:cNvSpPr/>
          <p:nvPr/>
        </p:nvSpPr>
        <p:spPr bwMode="auto">
          <a:xfrm>
            <a:off x="3011055" y="1759449"/>
            <a:ext cx="8631914" cy="617653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latin typeface="Arial" pitchFamily="-110" charset="0"/>
              </a:rPr>
              <a:t>Propulsion Tilt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3122F4-5D79-4620-867F-1B3BABAB43F7}"/>
              </a:ext>
            </a:extLst>
          </p:cNvPr>
          <p:cNvSpPr/>
          <p:nvPr/>
        </p:nvSpPr>
        <p:spPr>
          <a:xfrm>
            <a:off x="3471075" y="2026650"/>
            <a:ext cx="16946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0%, cruise on wing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7A865F-15AA-49B1-99F9-33B4FA832466}"/>
              </a:ext>
            </a:extLst>
          </p:cNvPr>
          <p:cNvSpPr/>
          <p:nvPr/>
        </p:nvSpPr>
        <p:spPr>
          <a:xfrm>
            <a:off x="9319070" y="2026650"/>
            <a:ext cx="16946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100%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8BD98F-1176-4754-B50E-43663F4238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802" y="3832113"/>
            <a:ext cx="2118371" cy="12866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B4E06B-0322-499B-94BF-41251DB38A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802" y="2747989"/>
            <a:ext cx="2118371" cy="10084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F5D9A2-2550-4EA9-B136-1F927D24D6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1057" y="2747989"/>
            <a:ext cx="2614733" cy="1246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619870-60DD-4890-A78F-F7DEC6168A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1057" y="4034589"/>
            <a:ext cx="2614732" cy="10660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62D800-B96B-4FC7-99F2-C8F145AB9ED5}"/>
              </a:ext>
            </a:extLst>
          </p:cNvPr>
          <p:cNvSpPr/>
          <p:nvPr/>
        </p:nvSpPr>
        <p:spPr>
          <a:xfrm>
            <a:off x="6217875" y="2026650"/>
            <a:ext cx="2049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(typically 33% to 50%)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BFDB80-14A0-4156-B0C5-D3FBA79C23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1150" y="2752324"/>
            <a:ext cx="2864038" cy="11510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C2F687-1784-464B-B05D-94C2E9AEB65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286" y="4615465"/>
            <a:ext cx="2857467" cy="11580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95BF575-52ED-41BA-BBFC-80022BAFE9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286" y="2747988"/>
            <a:ext cx="2854339" cy="18196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E4BF85-153D-4172-8AC0-E73111E58B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3371" y="5118786"/>
            <a:ext cx="2859598" cy="14134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912C2C-9D5A-41A4-A40A-6BE6F674F1B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1150" y="3937465"/>
            <a:ext cx="2864038" cy="11384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65A5393-3C27-468E-9EAB-C4DC532D57C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1056" y="5140438"/>
            <a:ext cx="2614733" cy="147968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7F4373C-9D6B-4C13-8518-736A2C127695}"/>
              </a:ext>
            </a:extLst>
          </p:cNvPr>
          <p:cNvSpPr txBox="1"/>
          <p:nvPr/>
        </p:nvSpPr>
        <p:spPr>
          <a:xfrm>
            <a:off x="860020" y="2424937"/>
            <a:ext cx="1493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“Big </a:t>
            </a:r>
            <a:r>
              <a:rPr lang="en-US" sz="1400" b="1" dirty="0" err="1"/>
              <a:t>multicopter</a:t>
            </a:r>
            <a:r>
              <a:rPr lang="en-US" sz="1400" b="1" dirty="0"/>
              <a:t>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BEC18F-FDA9-4A99-878B-1189CED1FE6D}"/>
              </a:ext>
            </a:extLst>
          </p:cNvPr>
          <p:cNvSpPr txBox="1"/>
          <p:nvPr/>
        </p:nvSpPr>
        <p:spPr>
          <a:xfrm>
            <a:off x="3201319" y="2424937"/>
            <a:ext cx="2183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“Separate Lift Cruise” (SLC)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B08E1E-1B10-47DE-9D60-D10C814FCDB7}"/>
              </a:ext>
            </a:extLst>
          </p:cNvPr>
          <p:cNvSpPr txBox="1"/>
          <p:nvPr/>
        </p:nvSpPr>
        <p:spPr>
          <a:xfrm>
            <a:off x="6507425" y="2424937"/>
            <a:ext cx="1422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“Tilt something”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801969-0849-42D4-B5EA-AE41BFD80CE0}"/>
              </a:ext>
            </a:extLst>
          </p:cNvPr>
          <p:cNvSpPr txBox="1"/>
          <p:nvPr/>
        </p:nvSpPr>
        <p:spPr>
          <a:xfrm>
            <a:off x="9436199" y="2424937"/>
            <a:ext cx="143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“Tilt everything”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F2209E0-CC1B-4160-BFEA-16CE7221FA8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802" y="5194618"/>
            <a:ext cx="2118371" cy="98922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DE55C8B-F398-4E71-9EC3-D0D76909D28C}"/>
              </a:ext>
            </a:extLst>
          </p:cNvPr>
          <p:cNvSpPr txBox="1"/>
          <p:nvPr/>
        </p:nvSpPr>
        <p:spPr>
          <a:xfrm>
            <a:off x="547155" y="2747989"/>
            <a:ext cx="886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Volocopter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98ADC8-DEBF-482A-B4DE-F474A4E9C294}"/>
              </a:ext>
            </a:extLst>
          </p:cNvPr>
          <p:cNvSpPr txBox="1"/>
          <p:nvPr/>
        </p:nvSpPr>
        <p:spPr>
          <a:xfrm>
            <a:off x="568446" y="3832114"/>
            <a:ext cx="843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CityAirbus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A1CDFA-EA8C-4AEB-8C9F-07CDD49F063B}"/>
              </a:ext>
            </a:extLst>
          </p:cNvPr>
          <p:cNvSpPr txBox="1"/>
          <p:nvPr/>
        </p:nvSpPr>
        <p:spPr>
          <a:xfrm>
            <a:off x="529987" y="5194471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eHang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2EB7AE-156D-4F23-A65A-391691E85ADA}"/>
              </a:ext>
            </a:extLst>
          </p:cNvPr>
          <p:cNvSpPr txBox="1"/>
          <p:nvPr/>
        </p:nvSpPr>
        <p:spPr>
          <a:xfrm>
            <a:off x="3040820" y="5154662"/>
            <a:ext cx="98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Embraer Eve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2EB9AE-6AE5-43E0-A0BD-FB4A8BCBD10A}"/>
              </a:ext>
            </a:extLst>
          </p:cNvPr>
          <p:cNvSpPr txBox="1"/>
          <p:nvPr/>
        </p:nvSpPr>
        <p:spPr>
          <a:xfrm>
            <a:off x="3039482" y="4843985"/>
            <a:ext cx="910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Boeing PAV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3DCC72-AC0E-4532-9999-9B4DDB276D2D}"/>
              </a:ext>
            </a:extLst>
          </p:cNvPr>
          <p:cNvSpPr txBox="1"/>
          <p:nvPr/>
        </p:nvSpPr>
        <p:spPr>
          <a:xfrm>
            <a:off x="2994608" y="2749595"/>
            <a:ext cx="497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Wisk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E981B1-00FA-4E61-AE9A-1A833353C667}"/>
              </a:ext>
            </a:extLst>
          </p:cNvPr>
          <p:cNvSpPr txBox="1"/>
          <p:nvPr/>
        </p:nvSpPr>
        <p:spPr>
          <a:xfrm>
            <a:off x="5773167" y="2749595"/>
            <a:ext cx="608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Archer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9F4007-8456-45E8-B103-63AA8D6E4EAD}"/>
              </a:ext>
            </a:extLst>
          </p:cNvPr>
          <p:cNvSpPr txBox="1"/>
          <p:nvPr/>
        </p:nvSpPr>
        <p:spPr>
          <a:xfrm>
            <a:off x="5741913" y="4604169"/>
            <a:ext cx="718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Hyundai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DC848D-E973-4904-A029-CE063389FD70}"/>
              </a:ext>
            </a:extLst>
          </p:cNvPr>
          <p:cNvSpPr txBox="1"/>
          <p:nvPr/>
        </p:nvSpPr>
        <p:spPr>
          <a:xfrm>
            <a:off x="10863751" y="3940680"/>
            <a:ext cx="802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Heaviside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191226-1C28-4D82-8986-D38817FC5621}"/>
              </a:ext>
            </a:extLst>
          </p:cNvPr>
          <p:cNvSpPr txBox="1"/>
          <p:nvPr/>
        </p:nvSpPr>
        <p:spPr>
          <a:xfrm>
            <a:off x="8787713" y="2747989"/>
            <a:ext cx="659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Joby</a:t>
            </a:r>
            <a:r>
              <a:rPr lang="en-US" sz="1200" b="1" dirty="0">
                <a:solidFill>
                  <a:schemeClr val="bg1"/>
                </a:solidFill>
              </a:rPr>
              <a:t> S4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7E0929-607A-4B13-8AC2-14758E388E96}"/>
              </a:ext>
            </a:extLst>
          </p:cNvPr>
          <p:cNvSpPr txBox="1"/>
          <p:nvPr/>
        </p:nvSpPr>
        <p:spPr>
          <a:xfrm>
            <a:off x="8779381" y="5122164"/>
            <a:ext cx="789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Lilium Jet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74B698-CBED-40B3-B4C7-D34557F87A3D}"/>
              </a:ext>
            </a:extLst>
          </p:cNvPr>
          <p:cNvSpPr txBox="1"/>
          <p:nvPr/>
        </p:nvSpPr>
        <p:spPr>
          <a:xfrm>
            <a:off x="6730681" y="1314967"/>
            <a:ext cx="91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Winged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8BDED2-C2DD-4B79-9728-A4140DC4DFB0}"/>
              </a:ext>
            </a:extLst>
          </p:cNvPr>
          <p:cNvSpPr txBox="1"/>
          <p:nvPr/>
        </p:nvSpPr>
        <p:spPr>
          <a:xfrm>
            <a:off x="990193" y="1793320"/>
            <a:ext cx="122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Hover only</a:t>
            </a:r>
          </a:p>
        </p:txBody>
      </p:sp>
    </p:spTree>
    <p:extLst>
      <p:ext uri="{BB962C8B-B14F-4D97-AF65-F5344CB8AC3E}">
        <p14:creationId xmlns:p14="http://schemas.microsoft.com/office/powerpoint/2010/main" val="263914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EF13-FF34-43C6-9E4A-7AA1283E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Flight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B7C9E5-1606-4999-8621-6ACB8DAD5370}"/>
              </a:ext>
            </a:extLst>
          </p:cNvPr>
          <p:cNvSpPr txBox="1">
            <a:spLocks/>
          </p:cNvSpPr>
          <p:nvPr/>
        </p:nvSpPr>
        <p:spPr bwMode="auto">
          <a:xfrm>
            <a:off x="3781487" y="1794787"/>
            <a:ext cx="4890566" cy="425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lnSpc>
                <a:spcPts val="2101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lnSpc>
                <a:spcPts val="2251"/>
              </a:lnSpc>
              <a:spcBef>
                <a:spcPct val="0"/>
              </a:spcBef>
              <a:spcAft>
                <a:spcPct val="0"/>
              </a:spcAft>
              <a:defRPr sz="2101" b="1">
                <a:solidFill>
                  <a:schemeClr val="tx2"/>
                </a:solidFill>
                <a:latin typeface="Arial" pitchFamily="-110" charset="0"/>
              </a:defRPr>
            </a:lvl2pPr>
            <a:lvl3pPr algn="ctr" rtl="0" eaLnBrk="1" fontAlgn="base" hangingPunct="1">
              <a:lnSpc>
                <a:spcPts val="2251"/>
              </a:lnSpc>
              <a:spcBef>
                <a:spcPct val="0"/>
              </a:spcBef>
              <a:spcAft>
                <a:spcPct val="0"/>
              </a:spcAft>
              <a:defRPr sz="2101" b="1">
                <a:solidFill>
                  <a:schemeClr val="tx2"/>
                </a:solidFill>
                <a:latin typeface="Arial" pitchFamily="-110" charset="0"/>
              </a:defRPr>
            </a:lvl3pPr>
            <a:lvl4pPr algn="ctr" rtl="0" eaLnBrk="1" fontAlgn="base" hangingPunct="1">
              <a:lnSpc>
                <a:spcPts val="2251"/>
              </a:lnSpc>
              <a:spcBef>
                <a:spcPct val="0"/>
              </a:spcBef>
              <a:spcAft>
                <a:spcPct val="0"/>
              </a:spcAft>
              <a:defRPr sz="2101" b="1">
                <a:solidFill>
                  <a:schemeClr val="tx2"/>
                </a:solidFill>
                <a:latin typeface="Arial" pitchFamily="-110" charset="0"/>
              </a:defRPr>
            </a:lvl4pPr>
            <a:lvl5pPr algn="ctr" rtl="0" eaLnBrk="1" fontAlgn="base" hangingPunct="1">
              <a:lnSpc>
                <a:spcPts val="2251"/>
              </a:lnSpc>
              <a:spcBef>
                <a:spcPct val="0"/>
              </a:spcBef>
              <a:spcAft>
                <a:spcPct val="0"/>
              </a:spcAft>
              <a:defRPr sz="2101" b="1">
                <a:solidFill>
                  <a:schemeClr val="tx2"/>
                </a:solidFill>
                <a:latin typeface="Arial" pitchFamily="-110" charset="0"/>
              </a:defRPr>
            </a:lvl5pPr>
            <a:lvl6pPr marL="342997" algn="ctr" rtl="0" eaLnBrk="1" fontAlgn="base" hangingPunct="1">
              <a:lnSpc>
                <a:spcPts val="2251"/>
              </a:lnSpc>
              <a:spcBef>
                <a:spcPct val="0"/>
              </a:spcBef>
              <a:spcAft>
                <a:spcPct val="0"/>
              </a:spcAft>
              <a:defRPr sz="2101" b="1">
                <a:solidFill>
                  <a:schemeClr val="tx2"/>
                </a:solidFill>
                <a:latin typeface="Arial" pitchFamily="-110" charset="0"/>
              </a:defRPr>
            </a:lvl6pPr>
            <a:lvl7pPr marL="685994" algn="ctr" rtl="0" eaLnBrk="1" fontAlgn="base" hangingPunct="1">
              <a:lnSpc>
                <a:spcPts val="2251"/>
              </a:lnSpc>
              <a:spcBef>
                <a:spcPct val="0"/>
              </a:spcBef>
              <a:spcAft>
                <a:spcPct val="0"/>
              </a:spcAft>
              <a:defRPr sz="2101" b="1">
                <a:solidFill>
                  <a:schemeClr val="tx2"/>
                </a:solidFill>
                <a:latin typeface="Arial" pitchFamily="-110" charset="0"/>
              </a:defRPr>
            </a:lvl7pPr>
            <a:lvl8pPr marL="1028991" algn="ctr" rtl="0" eaLnBrk="1" fontAlgn="base" hangingPunct="1">
              <a:lnSpc>
                <a:spcPts val="2251"/>
              </a:lnSpc>
              <a:spcBef>
                <a:spcPct val="0"/>
              </a:spcBef>
              <a:spcAft>
                <a:spcPct val="0"/>
              </a:spcAft>
              <a:defRPr sz="2101" b="1">
                <a:solidFill>
                  <a:schemeClr val="tx2"/>
                </a:solidFill>
                <a:latin typeface="Arial" pitchFamily="-110" charset="0"/>
              </a:defRPr>
            </a:lvl8pPr>
            <a:lvl9pPr marL="1371989" algn="ctr" rtl="0" eaLnBrk="1" fontAlgn="base" hangingPunct="1">
              <a:lnSpc>
                <a:spcPts val="2251"/>
              </a:lnSpc>
              <a:spcBef>
                <a:spcPct val="0"/>
              </a:spcBef>
              <a:spcAft>
                <a:spcPct val="0"/>
              </a:spcAft>
              <a:defRPr sz="2101" b="1">
                <a:solidFill>
                  <a:schemeClr val="tx2"/>
                </a:solidFill>
                <a:latin typeface="Arial" pitchFamily="-110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kern="0" dirty="0">
                <a:solidFill>
                  <a:schemeClr val="tx1"/>
                </a:solidFill>
              </a:rPr>
              <a:t>Question 1: </a:t>
            </a:r>
          </a:p>
          <a:p>
            <a:pPr>
              <a:lnSpc>
                <a:spcPct val="100000"/>
              </a:lnSpc>
            </a:pPr>
            <a:r>
              <a:rPr lang="en-US" sz="2800" b="0" kern="0" dirty="0">
                <a:solidFill>
                  <a:schemeClr val="tx1"/>
                </a:solidFill>
              </a:rPr>
              <a:t>How do we design electric aircraft?</a:t>
            </a:r>
          </a:p>
          <a:p>
            <a:pPr>
              <a:lnSpc>
                <a:spcPct val="100000"/>
              </a:lnSpc>
            </a:pPr>
            <a:endParaRPr lang="en-US" sz="2800" b="0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800" b="0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2800" kern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kern="0" dirty="0">
                <a:solidFill>
                  <a:schemeClr val="tx1"/>
                </a:solidFill>
              </a:rPr>
              <a:t>Question 2: </a:t>
            </a:r>
          </a:p>
          <a:p>
            <a:pPr>
              <a:lnSpc>
                <a:spcPct val="100000"/>
              </a:lnSpc>
            </a:pPr>
            <a:r>
              <a:rPr lang="en-US" sz="2800" b="0" kern="0" dirty="0">
                <a:solidFill>
                  <a:schemeClr val="tx1"/>
                </a:solidFill>
              </a:rPr>
              <a:t>Why do </a:t>
            </a:r>
            <a:r>
              <a:rPr lang="en-US" sz="2800" b="0" kern="0" dirty="0" err="1">
                <a:solidFill>
                  <a:schemeClr val="tx1"/>
                </a:solidFill>
              </a:rPr>
              <a:t>eVTOLs</a:t>
            </a:r>
            <a:r>
              <a:rPr lang="en-US" sz="2800" b="0" kern="0" dirty="0">
                <a:solidFill>
                  <a:schemeClr val="tx1"/>
                </a:solidFill>
              </a:rPr>
              <a:t> look so weird?</a:t>
            </a:r>
          </a:p>
          <a:p>
            <a:pPr>
              <a:lnSpc>
                <a:spcPct val="100000"/>
              </a:lnSpc>
            </a:pPr>
            <a:r>
              <a:rPr lang="en-US" sz="2800" b="0" kern="0" dirty="0">
                <a:solidFill>
                  <a:schemeClr val="tx1"/>
                </a:solidFill>
              </a:rPr>
              <a:t>What drives these designs?</a:t>
            </a:r>
          </a:p>
        </p:txBody>
      </p:sp>
      <p:pic>
        <p:nvPicPr>
          <p:cNvPr id="4100" name="Picture 4" descr="Extra Aircraft Electric 330LE plane - Endless Sphere">
            <a:extLst>
              <a:ext uri="{FF2B5EF4-FFF2-40B4-BE49-F238E27FC236}">
                <a16:creationId xmlns:a16="http://schemas.microsoft.com/office/drawing/2014/main" id="{D3CE9D4F-D597-32DA-2F06-6E98C42A6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679" y="1434099"/>
            <a:ext cx="3733796" cy="248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F035E11-CC95-2C58-B243-530ACAFCA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79" y="4020855"/>
            <a:ext cx="3733796" cy="24891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3F1B3A-68AD-0CBB-F667-25C142F286B6}"/>
              </a:ext>
            </a:extLst>
          </p:cNvPr>
          <p:cNvSpPr txBox="1">
            <a:spLocks/>
          </p:cNvSpPr>
          <p:nvPr/>
        </p:nvSpPr>
        <p:spPr>
          <a:xfrm>
            <a:off x="9356376" y="1957132"/>
            <a:ext cx="2754998" cy="45529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Lecture Sections: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  <a:latin typeface="+mj-lt"/>
              </a:rPr>
              <a:t>Powertrains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  <a:latin typeface="+mj-lt"/>
              </a:rPr>
              <a:t>Electric Range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0070C0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0070C0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0070C0"/>
              </a:solidFill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70C0"/>
                </a:solidFill>
                <a:latin typeface="+mj-lt"/>
              </a:rPr>
              <a:t>eVTOL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 Configuration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6F98C04-C7C1-B104-52BB-CD223A8EDBDE}"/>
              </a:ext>
            </a:extLst>
          </p:cNvPr>
          <p:cNvSpPr/>
          <p:nvPr/>
        </p:nvSpPr>
        <p:spPr>
          <a:xfrm>
            <a:off x="8849031" y="2489528"/>
            <a:ext cx="330365" cy="939472"/>
          </a:xfrm>
          <a:prstGeom prst="leftBrace">
            <a:avLst>
              <a:gd name="adj1" fmla="val 25775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4BEAE78-88BA-7B17-1E31-DE822DB98643}"/>
              </a:ext>
            </a:extLst>
          </p:cNvPr>
          <p:cNvSpPr/>
          <p:nvPr/>
        </p:nvSpPr>
        <p:spPr>
          <a:xfrm>
            <a:off x="8849031" y="4931861"/>
            <a:ext cx="330365" cy="846033"/>
          </a:xfrm>
          <a:prstGeom prst="leftBrace">
            <a:avLst>
              <a:gd name="adj1" fmla="val 25775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0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0566-D02D-428D-AD9E-A575EAFA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VTOL Mission Power Profile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3C5420-A7A6-482D-917B-BE843D6626BE}"/>
              </a:ext>
            </a:extLst>
          </p:cNvPr>
          <p:cNvSpPr/>
          <p:nvPr/>
        </p:nvSpPr>
        <p:spPr bwMode="auto">
          <a:xfrm>
            <a:off x="139700" y="3429000"/>
            <a:ext cx="11772900" cy="107693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pitchFamily="-110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F279BA-0557-40F3-A74D-8E3789A1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452" y="2858187"/>
            <a:ext cx="1447800" cy="571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D6AE7B-1512-492A-AE6D-0811F5B928D8}"/>
              </a:ext>
            </a:extLst>
          </p:cNvPr>
          <p:cNvSpPr txBox="1"/>
          <p:nvPr/>
        </p:nvSpPr>
        <p:spPr>
          <a:xfrm>
            <a:off x="141073" y="2462450"/>
            <a:ext cx="1511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Hover Takeoff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(HTO)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DCD7C-6E9A-44AB-A336-95BA26CEACB7}"/>
              </a:ext>
            </a:extLst>
          </p:cNvPr>
          <p:cNvSpPr txBox="1"/>
          <p:nvPr/>
        </p:nvSpPr>
        <p:spPr>
          <a:xfrm>
            <a:off x="1657350" y="2112986"/>
            <a:ext cx="1663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Outbound Transition (OT)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1606F7-7B16-41A2-8A2F-736505913C89}"/>
              </a:ext>
            </a:extLst>
          </p:cNvPr>
          <p:cNvSpPr txBox="1"/>
          <p:nvPr/>
        </p:nvSpPr>
        <p:spPr>
          <a:xfrm>
            <a:off x="8691424" y="2001439"/>
            <a:ext cx="154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Inbound Transition (IT)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862F83-EC86-48AE-B531-A92C7D9FD8AC}"/>
              </a:ext>
            </a:extLst>
          </p:cNvPr>
          <p:cNvSpPr txBox="1"/>
          <p:nvPr/>
        </p:nvSpPr>
        <p:spPr>
          <a:xfrm>
            <a:off x="10096511" y="2566104"/>
            <a:ext cx="129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Hover-land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(HL)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4EBF11E-43D3-2D5C-800D-863D13CA3C0D}"/>
              </a:ext>
            </a:extLst>
          </p:cNvPr>
          <p:cNvSpPr/>
          <p:nvPr/>
        </p:nvSpPr>
        <p:spPr>
          <a:xfrm>
            <a:off x="1657350" y="2122968"/>
            <a:ext cx="8470900" cy="1130300"/>
          </a:xfrm>
          <a:custGeom>
            <a:avLst/>
            <a:gdLst>
              <a:gd name="connsiteX0" fmla="*/ 0 w 8470900"/>
              <a:gd name="connsiteY0" fmla="*/ 1130300 h 1130300"/>
              <a:gd name="connsiteX1" fmla="*/ 0 w 8470900"/>
              <a:gd name="connsiteY1" fmla="*/ 641350 h 1130300"/>
              <a:gd name="connsiteX2" fmla="*/ 1689100 w 8470900"/>
              <a:gd name="connsiteY2" fmla="*/ 641350 h 1130300"/>
              <a:gd name="connsiteX3" fmla="*/ 2749550 w 8470900"/>
              <a:gd name="connsiteY3" fmla="*/ 0 h 1130300"/>
              <a:gd name="connsiteX4" fmla="*/ 5689600 w 8470900"/>
              <a:gd name="connsiteY4" fmla="*/ 0 h 1130300"/>
              <a:gd name="connsiteX5" fmla="*/ 7099300 w 8470900"/>
              <a:gd name="connsiteY5" fmla="*/ 546100 h 1130300"/>
              <a:gd name="connsiteX6" fmla="*/ 8470900 w 8470900"/>
              <a:gd name="connsiteY6" fmla="*/ 546100 h 1130300"/>
              <a:gd name="connsiteX7" fmla="*/ 8470900 w 8470900"/>
              <a:gd name="connsiteY7" fmla="*/ 97155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70900" h="1130300">
                <a:moveTo>
                  <a:pt x="0" y="1130300"/>
                </a:moveTo>
                <a:lnTo>
                  <a:pt x="0" y="641350"/>
                </a:lnTo>
                <a:lnTo>
                  <a:pt x="1689100" y="641350"/>
                </a:lnTo>
                <a:lnTo>
                  <a:pt x="2749550" y="0"/>
                </a:lnTo>
                <a:lnTo>
                  <a:pt x="5689600" y="0"/>
                </a:lnTo>
                <a:lnTo>
                  <a:pt x="7099300" y="546100"/>
                </a:lnTo>
                <a:lnTo>
                  <a:pt x="8470900" y="546100"/>
                </a:lnTo>
                <a:lnTo>
                  <a:pt x="8470900" y="971550"/>
                </a:ln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6D9544-F474-479E-A58B-72A536ABAC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1786" y="1767116"/>
            <a:ext cx="1260476" cy="5334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012CDCE0-13DB-300C-BE10-C0A274D1DAD8}"/>
              </a:ext>
            </a:extLst>
          </p:cNvPr>
          <p:cNvSpPr/>
          <p:nvPr/>
        </p:nvSpPr>
        <p:spPr>
          <a:xfrm rot="5400000">
            <a:off x="1862783" y="2607145"/>
            <a:ext cx="230196" cy="2685762"/>
          </a:xfrm>
          <a:prstGeom prst="rightBrace">
            <a:avLst>
              <a:gd name="adj1" fmla="val 3525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01BA71-D785-4EA5-80E1-A45C77669A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565"/>
          <a:stretch/>
        </p:blipFill>
        <p:spPr>
          <a:xfrm>
            <a:off x="855604" y="3071795"/>
            <a:ext cx="1447800" cy="3568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2D55DD7-B458-4E0A-A7FD-76D95157F4FA}"/>
              </a:ext>
            </a:extLst>
          </p:cNvPr>
          <p:cNvSpPr txBox="1"/>
          <p:nvPr/>
        </p:nvSpPr>
        <p:spPr>
          <a:xfrm>
            <a:off x="5294738" y="1568775"/>
            <a:ext cx="77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Cruise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E4DE3-7407-8FBE-C2CD-4E52FCCA504F}"/>
              </a:ext>
            </a:extLst>
          </p:cNvPr>
          <p:cNvSpPr txBox="1"/>
          <p:nvPr/>
        </p:nvSpPr>
        <p:spPr>
          <a:xfrm>
            <a:off x="303154" y="4192770"/>
            <a:ext cx="3710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Hover and outbound transition </a:t>
            </a:r>
            <a:r>
              <a:rPr lang="en-US" dirty="0"/>
              <a:t>are usually </a:t>
            </a:r>
            <a:r>
              <a:rPr lang="en-US" b="1" dirty="0"/>
              <a:t>driving</a:t>
            </a:r>
            <a:r>
              <a:rPr lang="en-US" dirty="0"/>
              <a:t> from configuration standpoint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C65EB-CBF3-A148-CEAF-3F103D7FB065}"/>
              </a:ext>
            </a:extLst>
          </p:cNvPr>
          <p:cNvSpPr txBox="1"/>
          <p:nvPr/>
        </p:nvSpPr>
        <p:spPr>
          <a:xfrm>
            <a:off x="7165152" y="4192770"/>
            <a:ext cx="5026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Inbound transition and Hover-land </a:t>
            </a:r>
            <a:r>
              <a:rPr lang="en-US" dirty="0"/>
              <a:t>are </a:t>
            </a:r>
            <a:r>
              <a:rPr lang="en-US" i="1" dirty="0"/>
              <a:t>usually</a:t>
            </a:r>
            <a:r>
              <a:rPr lang="en-US" dirty="0"/>
              <a:t> configurationally easy if HTO, OT are met, but must be accomplished with reduced max power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4D6DA67-3A54-43F9-D3E7-895CE0B3F1D3}"/>
              </a:ext>
            </a:extLst>
          </p:cNvPr>
          <p:cNvSpPr/>
          <p:nvPr/>
        </p:nvSpPr>
        <p:spPr>
          <a:xfrm rot="5400000">
            <a:off x="10079683" y="2607145"/>
            <a:ext cx="230196" cy="2685762"/>
          </a:xfrm>
          <a:prstGeom prst="rightBrace">
            <a:avLst>
              <a:gd name="adj1" fmla="val 3525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1DA4F6-5929-C7A5-24C2-BABB6982D8A8}"/>
              </a:ext>
            </a:extLst>
          </p:cNvPr>
          <p:cNvSpPr txBox="1"/>
          <p:nvPr/>
        </p:nvSpPr>
        <p:spPr>
          <a:xfrm>
            <a:off x="4542602" y="4192770"/>
            <a:ext cx="2700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Cruise: </a:t>
            </a:r>
            <a:r>
              <a:rPr lang="en-US" dirty="0"/>
              <a:t>Electric range equation, as previously discussed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CECDE09-237A-9D60-1779-4334A5CB9B79}"/>
              </a:ext>
            </a:extLst>
          </p:cNvPr>
          <p:cNvSpPr/>
          <p:nvPr/>
        </p:nvSpPr>
        <p:spPr>
          <a:xfrm rot="5400000">
            <a:off x="5653733" y="2607145"/>
            <a:ext cx="230196" cy="2685762"/>
          </a:xfrm>
          <a:prstGeom prst="rightBrace">
            <a:avLst>
              <a:gd name="adj1" fmla="val 3525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69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2817-0F48-4E44-A4E8-DE4FCC20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Hovering Power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19B2FD-FA8D-473D-94E8-72CE6F21B150}"/>
              </a:ext>
            </a:extLst>
          </p:cNvPr>
          <p:cNvSpPr txBox="1"/>
          <p:nvPr/>
        </p:nvSpPr>
        <p:spPr>
          <a:xfrm>
            <a:off x="1080350" y="1487177"/>
            <a:ext cx="5130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“Ideal Hover Power”:</a:t>
            </a:r>
          </a:p>
          <a:p>
            <a:pPr algn="ctr"/>
            <a:r>
              <a:rPr lang="en-US" sz="2000" b="1" dirty="0"/>
              <a:t>(Power delivered uniformly into air molecules)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0C5432E-FDEA-4A1F-BD03-483E42F89294}"/>
              </a:ext>
            </a:extLst>
          </p:cNvPr>
          <p:cNvSpPr/>
          <p:nvPr/>
        </p:nvSpPr>
        <p:spPr bwMode="auto">
          <a:xfrm>
            <a:off x="1510503" y="4277796"/>
            <a:ext cx="1227667" cy="790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ADDA87-9B2F-41F6-85A1-E8AC66FADCF5}"/>
              </a:ext>
            </a:extLst>
          </p:cNvPr>
          <p:cNvSpPr/>
          <p:nvPr/>
        </p:nvSpPr>
        <p:spPr bwMode="auto">
          <a:xfrm>
            <a:off x="4818286" y="4277796"/>
            <a:ext cx="1227667" cy="790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ACBD50-ED98-417D-B5B6-97F06B9884BE}"/>
              </a:ext>
            </a:extLst>
          </p:cNvPr>
          <p:cNvSpPr/>
          <p:nvPr/>
        </p:nvSpPr>
        <p:spPr bwMode="auto">
          <a:xfrm>
            <a:off x="4818286" y="4500873"/>
            <a:ext cx="1227667" cy="790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CB395C-ECAA-4722-A158-2E9775CE53C4}"/>
              </a:ext>
            </a:extLst>
          </p:cNvPr>
          <p:cNvSpPr/>
          <p:nvPr/>
        </p:nvSpPr>
        <p:spPr bwMode="auto">
          <a:xfrm>
            <a:off x="8076714" y="4277796"/>
            <a:ext cx="1227667" cy="790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6C0708-6829-401D-AF6A-D29FA1E2CD46}"/>
              </a:ext>
            </a:extLst>
          </p:cNvPr>
          <p:cNvSpPr/>
          <p:nvPr/>
        </p:nvSpPr>
        <p:spPr bwMode="auto">
          <a:xfrm>
            <a:off x="9966883" y="4277796"/>
            <a:ext cx="1227667" cy="790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6A27BA14-59DC-409D-B666-47CD68508106}"/>
              </a:ext>
            </a:extLst>
          </p:cNvPr>
          <p:cNvSpPr/>
          <p:nvPr/>
        </p:nvSpPr>
        <p:spPr bwMode="auto">
          <a:xfrm>
            <a:off x="1044097" y="4012603"/>
            <a:ext cx="555841" cy="883715"/>
          </a:xfrm>
          <a:prstGeom prst="arc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0D9C0C3-F1A3-457E-9104-8BCE35DC3F00}"/>
              </a:ext>
            </a:extLst>
          </p:cNvPr>
          <p:cNvSpPr/>
          <p:nvPr/>
        </p:nvSpPr>
        <p:spPr bwMode="auto">
          <a:xfrm flipH="1">
            <a:off x="2648735" y="4012603"/>
            <a:ext cx="555841" cy="883715"/>
          </a:xfrm>
          <a:prstGeom prst="arc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A79488D7-046B-419C-9E48-0E1835A4F6D3}"/>
              </a:ext>
            </a:extLst>
          </p:cNvPr>
          <p:cNvSpPr/>
          <p:nvPr/>
        </p:nvSpPr>
        <p:spPr bwMode="auto">
          <a:xfrm>
            <a:off x="4352166" y="4012603"/>
            <a:ext cx="555841" cy="1571049"/>
          </a:xfrm>
          <a:prstGeom prst="arc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4C3260F-B36B-4804-89B1-926F38EAA3A4}"/>
              </a:ext>
            </a:extLst>
          </p:cNvPr>
          <p:cNvSpPr/>
          <p:nvPr/>
        </p:nvSpPr>
        <p:spPr bwMode="auto">
          <a:xfrm flipH="1">
            <a:off x="5956804" y="4012603"/>
            <a:ext cx="555841" cy="1571049"/>
          </a:xfrm>
          <a:prstGeom prst="arc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DEE4684-41D7-4D32-A188-2811CFA93D1A}"/>
              </a:ext>
            </a:extLst>
          </p:cNvPr>
          <p:cNvSpPr/>
          <p:nvPr/>
        </p:nvSpPr>
        <p:spPr bwMode="auto">
          <a:xfrm>
            <a:off x="7610594" y="4116396"/>
            <a:ext cx="555841" cy="699608"/>
          </a:xfrm>
          <a:prstGeom prst="arc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F0B42A3-0816-47C9-9914-528AD9442B84}"/>
              </a:ext>
            </a:extLst>
          </p:cNvPr>
          <p:cNvSpPr/>
          <p:nvPr/>
        </p:nvSpPr>
        <p:spPr bwMode="auto">
          <a:xfrm flipH="1">
            <a:off x="9215231" y="4116396"/>
            <a:ext cx="555841" cy="699608"/>
          </a:xfrm>
          <a:prstGeom prst="arc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3AACAD87-3AAD-4C3E-A358-AC7032E83B80}"/>
              </a:ext>
            </a:extLst>
          </p:cNvPr>
          <p:cNvSpPr/>
          <p:nvPr/>
        </p:nvSpPr>
        <p:spPr bwMode="auto">
          <a:xfrm>
            <a:off x="9488489" y="4116396"/>
            <a:ext cx="555841" cy="699608"/>
          </a:xfrm>
          <a:prstGeom prst="arc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9BD86B3-ED2B-4CAB-ADC8-2CCB3A5691DB}"/>
              </a:ext>
            </a:extLst>
          </p:cNvPr>
          <p:cNvSpPr/>
          <p:nvPr/>
        </p:nvSpPr>
        <p:spPr bwMode="auto">
          <a:xfrm flipH="1">
            <a:off x="11093126" y="4116396"/>
            <a:ext cx="555841" cy="699608"/>
          </a:xfrm>
          <a:prstGeom prst="arc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5A004F4-6D66-4556-A607-2991A6E9FF65}"/>
              </a:ext>
            </a:extLst>
          </p:cNvPr>
          <p:cNvSpPr/>
          <p:nvPr/>
        </p:nvSpPr>
        <p:spPr bwMode="auto">
          <a:xfrm flipV="1">
            <a:off x="5094444" y="4454459"/>
            <a:ext cx="675348" cy="79008"/>
          </a:xfrm>
          <a:prstGeom prst="arc">
            <a:avLst>
              <a:gd name="adj1" fmla="val 16200000"/>
              <a:gd name="adj2" fmla="val 105100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C7427ED8-63C4-4B51-BB6A-75556F178551}"/>
              </a:ext>
            </a:extLst>
          </p:cNvPr>
          <p:cNvSpPr/>
          <p:nvPr/>
        </p:nvSpPr>
        <p:spPr bwMode="auto">
          <a:xfrm flipH="1" flipV="1">
            <a:off x="5094444" y="4219761"/>
            <a:ext cx="675348" cy="79008"/>
          </a:xfrm>
          <a:prstGeom prst="arc">
            <a:avLst>
              <a:gd name="adj1" fmla="val 16200000"/>
              <a:gd name="adj2" fmla="val 10610008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2E6F52-C4F3-453F-B072-DCA810A241CF}"/>
              </a:ext>
            </a:extLst>
          </p:cNvPr>
          <p:cNvCxnSpPr>
            <a:cxnSpLocks/>
            <a:stCxn id="4" idx="4"/>
          </p:cNvCxnSpPr>
          <p:nvPr/>
        </p:nvCxnSpPr>
        <p:spPr bwMode="auto">
          <a:xfrm>
            <a:off x="2124336" y="4356804"/>
            <a:ext cx="5994" cy="73589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01E577-D46B-4FBB-BF2C-292910ACE6A0}"/>
              </a:ext>
            </a:extLst>
          </p:cNvPr>
          <p:cNvCxnSpPr>
            <a:cxnSpLocks/>
            <a:stCxn id="5" idx="4"/>
          </p:cNvCxnSpPr>
          <p:nvPr/>
        </p:nvCxnSpPr>
        <p:spPr bwMode="auto">
          <a:xfrm>
            <a:off x="5432120" y="4356804"/>
            <a:ext cx="285" cy="73589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1" name="Trapezoid 20">
            <a:extLst>
              <a:ext uri="{FF2B5EF4-FFF2-40B4-BE49-F238E27FC236}">
                <a16:creationId xmlns:a16="http://schemas.microsoft.com/office/drawing/2014/main" id="{03889912-25A8-4253-A031-4D04B1E9678F}"/>
              </a:ext>
            </a:extLst>
          </p:cNvPr>
          <p:cNvSpPr/>
          <p:nvPr/>
        </p:nvSpPr>
        <p:spPr bwMode="auto">
          <a:xfrm>
            <a:off x="1819795" y="5000642"/>
            <a:ext cx="609080" cy="405040"/>
          </a:xfrm>
          <a:prstGeom prst="trapezoid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latin typeface="Arial" pitchFamily="-110" charset="0"/>
              </a:rPr>
              <a:t>w</a:t>
            </a:r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8920CC48-58E2-4C1E-AAEF-C9FF1C4025DE}"/>
              </a:ext>
            </a:extLst>
          </p:cNvPr>
          <p:cNvSpPr/>
          <p:nvPr/>
        </p:nvSpPr>
        <p:spPr bwMode="auto">
          <a:xfrm>
            <a:off x="5127864" y="5000642"/>
            <a:ext cx="609080" cy="405040"/>
          </a:xfrm>
          <a:prstGeom prst="trapezoid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latin typeface="Arial" pitchFamily="-110" charset="0"/>
              </a:rPr>
              <a:t>w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8416E9BE-261E-4964-A3B2-5C594E3A5871}"/>
              </a:ext>
            </a:extLst>
          </p:cNvPr>
          <p:cNvSpPr/>
          <p:nvPr/>
        </p:nvSpPr>
        <p:spPr bwMode="auto">
          <a:xfrm>
            <a:off x="9294555" y="5000642"/>
            <a:ext cx="609080" cy="405040"/>
          </a:xfrm>
          <a:prstGeom prst="trapezoid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latin typeface="Arial" pitchFamily="-110" charset="0"/>
              </a:rPr>
              <a:t>w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E9DA53-641B-4614-B48D-51D3A0D1FF53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>
            <a:off x="8690547" y="4533468"/>
            <a:ext cx="908549" cy="4671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AD3534-E530-46AE-8E2A-F2B7481E6D61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9599095" y="4540378"/>
            <a:ext cx="981620" cy="4602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C857D4-1389-47E3-9C44-974359E45E73}"/>
              </a:ext>
            </a:extLst>
          </p:cNvPr>
          <p:cNvCxnSpPr>
            <a:cxnSpLocks/>
            <a:stCxn id="7" idx="4"/>
          </p:cNvCxnSpPr>
          <p:nvPr/>
        </p:nvCxnSpPr>
        <p:spPr bwMode="auto">
          <a:xfrm>
            <a:off x="8690547" y="4356805"/>
            <a:ext cx="0" cy="1835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D4A42F-775C-4FDD-93AB-6543C18DAE72}"/>
              </a:ext>
            </a:extLst>
          </p:cNvPr>
          <p:cNvCxnSpPr>
            <a:cxnSpLocks/>
            <a:stCxn id="8" idx="4"/>
          </p:cNvCxnSpPr>
          <p:nvPr/>
        </p:nvCxnSpPr>
        <p:spPr bwMode="auto">
          <a:xfrm>
            <a:off x="10580716" y="4356805"/>
            <a:ext cx="0" cy="18357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BC9D880-66E9-4991-9FB5-298A48C10735}"/>
                  </a:ext>
                </a:extLst>
              </p:cNvPr>
              <p:cNvSpPr/>
              <p:nvPr/>
            </p:nvSpPr>
            <p:spPr>
              <a:xfrm>
                <a:off x="7162166" y="1416145"/>
                <a:ext cx="2494080" cy="1052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BC9D880-66E9-4991-9FB5-298A48C107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166" y="1416145"/>
                <a:ext cx="2494080" cy="10525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746A0B6-5CC0-4B54-AB19-3FC56016AF45}"/>
              </a:ext>
            </a:extLst>
          </p:cNvPr>
          <p:cNvSpPr txBox="1"/>
          <p:nvPr/>
        </p:nvSpPr>
        <p:spPr>
          <a:xfrm>
            <a:off x="1104471" y="5497753"/>
            <a:ext cx="143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Power: 100%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E9C13F-729D-403A-8855-AABFBAEC0957}"/>
              </a:ext>
            </a:extLst>
          </p:cNvPr>
          <p:cNvSpPr txBox="1"/>
          <p:nvPr/>
        </p:nvSpPr>
        <p:spPr>
          <a:xfrm>
            <a:off x="5100613" y="5497753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~90%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FD7341-C4B5-4033-8E66-7F8F9CCD92A7}"/>
              </a:ext>
            </a:extLst>
          </p:cNvPr>
          <p:cNvSpPr txBox="1"/>
          <p:nvPr/>
        </p:nvSpPr>
        <p:spPr>
          <a:xfrm>
            <a:off x="9228451" y="5497753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~70%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DD8C459-EF2F-40BF-A640-70B4BC8DF748}"/>
                  </a:ext>
                </a:extLst>
              </p:cNvPr>
              <p:cNvSpPr/>
              <p:nvPr/>
            </p:nvSpPr>
            <p:spPr>
              <a:xfrm>
                <a:off x="6210472" y="2513257"/>
                <a:ext cx="4259178" cy="11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DD8C459-EF2F-40BF-A640-70B4BC8DF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472" y="2513257"/>
                <a:ext cx="4259178" cy="11629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34CBE87E-C8A5-4DDC-8935-5805386EB6C9}"/>
              </a:ext>
            </a:extLst>
          </p:cNvPr>
          <p:cNvSpPr txBox="1"/>
          <p:nvPr/>
        </p:nvSpPr>
        <p:spPr>
          <a:xfrm>
            <a:off x="2124335" y="6057128"/>
            <a:ext cx="7696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Assuming you get to choose the best-possible propeller in each situation, you want to minimize disk loading (Thrust over Area). </a:t>
            </a:r>
          </a:p>
        </p:txBody>
      </p:sp>
    </p:spTree>
    <p:extLst>
      <p:ext uri="{BB962C8B-B14F-4D97-AF65-F5344CB8AC3E}">
        <p14:creationId xmlns:p14="http://schemas.microsoft.com/office/powerpoint/2010/main" val="911897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03CC-9BFC-4092-B991-F4F9D1E5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</a:t>
            </a:r>
            <a:r>
              <a:rPr lang="en-US" dirty="0" err="1"/>
              <a:t>Multicopters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57C1F-19AD-4DD8-9CE7-B3F148DB54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55" y="1411437"/>
            <a:ext cx="4966595" cy="2793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22275D-DDD5-4224-9959-BCD380507C7F}"/>
              </a:ext>
            </a:extLst>
          </p:cNvPr>
          <p:cNvSpPr txBox="1"/>
          <p:nvPr/>
        </p:nvSpPr>
        <p:spPr>
          <a:xfrm>
            <a:off x="1692652" y="4923769"/>
            <a:ext cx="82754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Minimize disk loading + Maximize battery fraction = Works fine</a:t>
            </a:r>
          </a:p>
          <a:p>
            <a:pPr algn="ctr"/>
            <a:r>
              <a:rPr lang="en-US" b="1" dirty="0"/>
              <a:t>No transition required; just hover around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Top speed 30~50 mph</a:t>
            </a:r>
          </a:p>
          <a:p>
            <a:pPr algn="ctr"/>
            <a:r>
              <a:rPr lang="en-US" b="1" dirty="0"/>
              <a:t>Short range (10-20 miles?)</a:t>
            </a:r>
          </a:p>
          <a:p>
            <a:pPr algn="ctr"/>
            <a:r>
              <a:rPr lang="en-US" b="1" dirty="0"/>
              <a:t>Limiting factor for forward flight: trade hover efficiency for forward speed, rotor vibe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8A384A-FE96-48EE-8A8D-196CC11C6242}"/>
                  </a:ext>
                </a:extLst>
              </p:cNvPr>
              <p:cNvSpPr txBox="1"/>
              <p:nvPr/>
            </p:nvSpPr>
            <p:spPr>
              <a:xfrm>
                <a:off x="5343387" y="2586751"/>
                <a:ext cx="5998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8A384A-FE96-48EE-8A8D-196CC11C6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387" y="2586751"/>
                <a:ext cx="59984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7541353-297E-4739-B10F-7A061DBE3EE7}"/>
              </a:ext>
            </a:extLst>
          </p:cNvPr>
          <p:cNvSpPr txBox="1"/>
          <p:nvPr/>
        </p:nvSpPr>
        <p:spPr>
          <a:xfrm>
            <a:off x="2249745" y="4205146"/>
            <a:ext cx="1118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Volocopter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B1F2F-559C-47E0-9D05-2CEF1BDEAA1F}"/>
              </a:ext>
            </a:extLst>
          </p:cNvPr>
          <p:cNvSpPr txBox="1"/>
          <p:nvPr/>
        </p:nvSpPr>
        <p:spPr>
          <a:xfrm>
            <a:off x="9052362" y="419599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chAIR</a:t>
            </a:r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2733D-6C5A-D8C2-5660-D34E855EA12B}"/>
              </a:ext>
            </a:extLst>
          </p:cNvPr>
          <p:cNvSpPr txBox="1"/>
          <p:nvPr/>
        </p:nvSpPr>
        <p:spPr>
          <a:xfrm>
            <a:off x="7468912" y="4460556"/>
            <a:ext cx="394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https://youtu.be/GKBNTP6D1ag?t=563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E0213-34FD-02B2-4400-0B7FC03B4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267" y="1447705"/>
            <a:ext cx="5948705" cy="26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3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RPM Thrust Control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2798" y="1335232"/>
                <a:ext cx="6600942" cy="484173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b="0" dirty="0"/>
                  <a:t>Thrust: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r>
                  <a:rPr lang="en-US" sz="2000" b="0" dirty="0"/>
                  <a:t>Torque: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r>
                  <a:rPr lang="en-US" sz="2000" b="0" dirty="0"/>
                  <a:t>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𝑠h𝑎𝑓𝑡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𝑎𝑐𝑐𝑒𝑙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𝑎𝑒𝑟𝑜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𝜃𝜃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𝜕𝜔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Thrust slew rate (N/s)</a:t>
                </a:r>
              </a:p>
              <a:p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𝜕𝜔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𝑚𝑜𝑡𝑜𝑟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2798" y="1335232"/>
                <a:ext cx="6600942" cy="4841731"/>
              </a:xfrm>
              <a:blipFill>
                <a:blip r:embed="rId3"/>
                <a:stretch>
                  <a:fillRect l="-831" t="-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0A81158-0C43-EE10-9BDD-64BB9A258E6E}"/>
              </a:ext>
            </a:extLst>
          </p:cNvPr>
          <p:cNvSpPr/>
          <p:nvPr/>
        </p:nvSpPr>
        <p:spPr>
          <a:xfrm>
            <a:off x="7360920" y="1965960"/>
            <a:ext cx="3810000" cy="2621280"/>
          </a:xfrm>
          <a:custGeom>
            <a:avLst/>
            <a:gdLst>
              <a:gd name="connsiteX0" fmla="*/ 0 w 3810000"/>
              <a:gd name="connsiteY0" fmla="*/ 0 h 3589020"/>
              <a:gd name="connsiteX1" fmla="*/ 0 w 3810000"/>
              <a:gd name="connsiteY1" fmla="*/ 3589020 h 3589020"/>
              <a:gd name="connsiteX2" fmla="*/ 3810000 w 3810000"/>
              <a:gd name="connsiteY2" fmla="*/ 3589020 h 3589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0" h="3589020">
                <a:moveTo>
                  <a:pt x="0" y="0"/>
                </a:moveTo>
                <a:lnTo>
                  <a:pt x="0" y="3589020"/>
                </a:lnTo>
                <a:lnTo>
                  <a:pt x="3810000" y="3589020"/>
                </a:ln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0E35A56-426A-5461-E9FA-AE40424D6D21}"/>
              </a:ext>
            </a:extLst>
          </p:cNvPr>
          <p:cNvSpPr/>
          <p:nvPr/>
        </p:nvSpPr>
        <p:spPr>
          <a:xfrm>
            <a:off x="7284719" y="2354580"/>
            <a:ext cx="2986563" cy="2232660"/>
          </a:xfrm>
          <a:custGeom>
            <a:avLst/>
            <a:gdLst>
              <a:gd name="connsiteX0" fmla="*/ 0 w 3665220"/>
              <a:gd name="connsiteY0" fmla="*/ 0 h 2339340"/>
              <a:gd name="connsiteX1" fmla="*/ 1242060 w 3665220"/>
              <a:gd name="connsiteY1" fmla="*/ 0 h 2339340"/>
              <a:gd name="connsiteX2" fmla="*/ 2644140 w 3665220"/>
              <a:gd name="connsiteY2" fmla="*/ 1600200 h 2339340"/>
              <a:gd name="connsiteX3" fmla="*/ 3665220 w 3665220"/>
              <a:gd name="connsiteY3" fmla="*/ 2339340 h 2339340"/>
              <a:gd name="connsiteX0" fmla="*/ 0 w 3665220"/>
              <a:gd name="connsiteY0" fmla="*/ 0 h 2339340"/>
              <a:gd name="connsiteX1" fmla="*/ 1242060 w 3665220"/>
              <a:gd name="connsiteY1" fmla="*/ 0 h 2339340"/>
              <a:gd name="connsiteX2" fmla="*/ 2644140 w 3665220"/>
              <a:gd name="connsiteY2" fmla="*/ 1600200 h 2339340"/>
              <a:gd name="connsiteX3" fmla="*/ 3665220 w 3665220"/>
              <a:gd name="connsiteY3" fmla="*/ 2339340 h 2339340"/>
              <a:gd name="connsiteX0" fmla="*/ 0 w 3665220"/>
              <a:gd name="connsiteY0" fmla="*/ 0 h 2339340"/>
              <a:gd name="connsiteX1" fmla="*/ 1242060 w 3665220"/>
              <a:gd name="connsiteY1" fmla="*/ 0 h 2339340"/>
              <a:gd name="connsiteX2" fmla="*/ 2240280 w 3665220"/>
              <a:gd name="connsiteY2" fmla="*/ 1379220 h 2339340"/>
              <a:gd name="connsiteX3" fmla="*/ 3665220 w 3665220"/>
              <a:gd name="connsiteY3" fmla="*/ 2339340 h 2339340"/>
              <a:gd name="connsiteX0" fmla="*/ 0 w 3665220"/>
              <a:gd name="connsiteY0" fmla="*/ 0 h 2339340"/>
              <a:gd name="connsiteX1" fmla="*/ 1242060 w 3665220"/>
              <a:gd name="connsiteY1" fmla="*/ 0 h 2339340"/>
              <a:gd name="connsiteX2" fmla="*/ 2240280 w 3665220"/>
              <a:gd name="connsiteY2" fmla="*/ 1379220 h 2339340"/>
              <a:gd name="connsiteX3" fmla="*/ 3665220 w 3665220"/>
              <a:gd name="connsiteY3" fmla="*/ 2339340 h 2339340"/>
              <a:gd name="connsiteX0" fmla="*/ 0 w 3665220"/>
              <a:gd name="connsiteY0" fmla="*/ 0 h 2339340"/>
              <a:gd name="connsiteX1" fmla="*/ 1242060 w 3665220"/>
              <a:gd name="connsiteY1" fmla="*/ 0 h 2339340"/>
              <a:gd name="connsiteX2" fmla="*/ 2240280 w 3665220"/>
              <a:gd name="connsiteY2" fmla="*/ 1379220 h 2339340"/>
              <a:gd name="connsiteX3" fmla="*/ 3665220 w 3665220"/>
              <a:gd name="connsiteY3" fmla="*/ 2339340 h 2339340"/>
              <a:gd name="connsiteX0" fmla="*/ 0 w 3665220"/>
              <a:gd name="connsiteY0" fmla="*/ 0 h 2339340"/>
              <a:gd name="connsiteX1" fmla="*/ 1242060 w 3665220"/>
              <a:gd name="connsiteY1" fmla="*/ 0 h 2339340"/>
              <a:gd name="connsiteX2" fmla="*/ 2240280 w 3665220"/>
              <a:gd name="connsiteY2" fmla="*/ 1379220 h 2339340"/>
              <a:gd name="connsiteX3" fmla="*/ 3665220 w 3665220"/>
              <a:gd name="connsiteY3" fmla="*/ 2339340 h 2339340"/>
              <a:gd name="connsiteX0" fmla="*/ 0 w 3665220"/>
              <a:gd name="connsiteY0" fmla="*/ 0 h 2339340"/>
              <a:gd name="connsiteX1" fmla="*/ 1242060 w 3665220"/>
              <a:gd name="connsiteY1" fmla="*/ 0 h 2339340"/>
              <a:gd name="connsiteX2" fmla="*/ 2087880 w 3665220"/>
              <a:gd name="connsiteY2" fmla="*/ 1234440 h 2339340"/>
              <a:gd name="connsiteX3" fmla="*/ 3665220 w 3665220"/>
              <a:gd name="connsiteY3" fmla="*/ 2339340 h 2339340"/>
              <a:gd name="connsiteX0" fmla="*/ 0 w 3063240"/>
              <a:gd name="connsiteY0" fmla="*/ 0 h 2410469"/>
              <a:gd name="connsiteX1" fmla="*/ 1242060 w 3063240"/>
              <a:gd name="connsiteY1" fmla="*/ 0 h 2410469"/>
              <a:gd name="connsiteX2" fmla="*/ 2087880 w 3063240"/>
              <a:gd name="connsiteY2" fmla="*/ 1234440 h 2410469"/>
              <a:gd name="connsiteX3" fmla="*/ 3063240 w 3063240"/>
              <a:gd name="connsiteY3" fmla="*/ 2410469 h 2410469"/>
              <a:gd name="connsiteX0" fmla="*/ 0 w 3063240"/>
              <a:gd name="connsiteY0" fmla="*/ 0 h 2410469"/>
              <a:gd name="connsiteX1" fmla="*/ 1242060 w 3063240"/>
              <a:gd name="connsiteY1" fmla="*/ 0 h 2410469"/>
              <a:gd name="connsiteX2" fmla="*/ 2087880 w 3063240"/>
              <a:gd name="connsiteY2" fmla="*/ 1234440 h 2410469"/>
              <a:gd name="connsiteX3" fmla="*/ 2979420 w 3063240"/>
              <a:gd name="connsiteY3" fmla="*/ 1975794 h 2410469"/>
              <a:gd name="connsiteX4" fmla="*/ 3063240 w 3063240"/>
              <a:gd name="connsiteY4" fmla="*/ 2410469 h 2410469"/>
              <a:gd name="connsiteX0" fmla="*/ 0 w 3063240"/>
              <a:gd name="connsiteY0" fmla="*/ 0 h 2410469"/>
              <a:gd name="connsiteX1" fmla="*/ 1242060 w 3063240"/>
              <a:gd name="connsiteY1" fmla="*/ 0 h 2410469"/>
              <a:gd name="connsiteX2" fmla="*/ 2087880 w 3063240"/>
              <a:gd name="connsiteY2" fmla="*/ 1234440 h 2410469"/>
              <a:gd name="connsiteX3" fmla="*/ 2979420 w 3063240"/>
              <a:gd name="connsiteY3" fmla="*/ 1975794 h 2410469"/>
              <a:gd name="connsiteX4" fmla="*/ 3063240 w 3063240"/>
              <a:gd name="connsiteY4" fmla="*/ 2410469 h 2410469"/>
              <a:gd name="connsiteX0" fmla="*/ 0 w 3063240"/>
              <a:gd name="connsiteY0" fmla="*/ 0 h 2410469"/>
              <a:gd name="connsiteX1" fmla="*/ 1242060 w 3063240"/>
              <a:gd name="connsiteY1" fmla="*/ 0 h 2410469"/>
              <a:gd name="connsiteX2" fmla="*/ 2087880 w 3063240"/>
              <a:gd name="connsiteY2" fmla="*/ 1234440 h 2410469"/>
              <a:gd name="connsiteX3" fmla="*/ 2979420 w 3063240"/>
              <a:gd name="connsiteY3" fmla="*/ 1975794 h 2410469"/>
              <a:gd name="connsiteX4" fmla="*/ 3063240 w 3063240"/>
              <a:gd name="connsiteY4" fmla="*/ 2410469 h 2410469"/>
              <a:gd name="connsiteX0" fmla="*/ 0 w 3063240"/>
              <a:gd name="connsiteY0" fmla="*/ 0 h 2410469"/>
              <a:gd name="connsiteX1" fmla="*/ 1242060 w 3063240"/>
              <a:gd name="connsiteY1" fmla="*/ 0 h 2410469"/>
              <a:gd name="connsiteX2" fmla="*/ 2087880 w 3063240"/>
              <a:gd name="connsiteY2" fmla="*/ 1234440 h 2410469"/>
              <a:gd name="connsiteX3" fmla="*/ 2979420 w 3063240"/>
              <a:gd name="connsiteY3" fmla="*/ 1975794 h 2410469"/>
              <a:gd name="connsiteX4" fmla="*/ 3063240 w 3063240"/>
              <a:gd name="connsiteY4" fmla="*/ 2410469 h 2410469"/>
              <a:gd name="connsiteX0" fmla="*/ 0 w 3025140"/>
              <a:gd name="connsiteY0" fmla="*/ 0 h 2410469"/>
              <a:gd name="connsiteX1" fmla="*/ 1242060 w 3025140"/>
              <a:gd name="connsiteY1" fmla="*/ 0 h 2410469"/>
              <a:gd name="connsiteX2" fmla="*/ 2087880 w 3025140"/>
              <a:gd name="connsiteY2" fmla="*/ 1234440 h 2410469"/>
              <a:gd name="connsiteX3" fmla="*/ 2979420 w 3025140"/>
              <a:gd name="connsiteY3" fmla="*/ 1975794 h 2410469"/>
              <a:gd name="connsiteX4" fmla="*/ 3025140 w 3025140"/>
              <a:gd name="connsiteY4" fmla="*/ 2410469 h 2410469"/>
              <a:gd name="connsiteX0" fmla="*/ 0 w 3025140"/>
              <a:gd name="connsiteY0" fmla="*/ 0 h 2410469"/>
              <a:gd name="connsiteX1" fmla="*/ 1242060 w 3025140"/>
              <a:gd name="connsiteY1" fmla="*/ 0 h 2410469"/>
              <a:gd name="connsiteX2" fmla="*/ 2087880 w 3025140"/>
              <a:gd name="connsiteY2" fmla="*/ 1234440 h 2410469"/>
              <a:gd name="connsiteX3" fmla="*/ 2979420 w 3025140"/>
              <a:gd name="connsiteY3" fmla="*/ 1975794 h 2410469"/>
              <a:gd name="connsiteX4" fmla="*/ 3025140 w 3025140"/>
              <a:gd name="connsiteY4" fmla="*/ 2410469 h 2410469"/>
              <a:gd name="connsiteX0" fmla="*/ 0 w 3025140"/>
              <a:gd name="connsiteY0" fmla="*/ 0 h 2410469"/>
              <a:gd name="connsiteX1" fmla="*/ 1242060 w 3025140"/>
              <a:gd name="connsiteY1" fmla="*/ 0 h 2410469"/>
              <a:gd name="connsiteX2" fmla="*/ 2087880 w 3025140"/>
              <a:gd name="connsiteY2" fmla="*/ 1234440 h 2410469"/>
              <a:gd name="connsiteX3" fmla="*/ 2979420 w 3025140"/>
              <a:gd name="connsiteY3" fmla="*/ 1975794 h 2410469"/>
              <a:gd name="connsiteX4" fmla="*/ 3025140 w 3025140"/>
              <a:gd name="connsiteY4" fmla="*/ 2410469 h 2410469"/>
              <a:gd name="connsiteX0" fmla="*/ 0 w 3025140"/>
              <a:gd name="connsiteY0" fmla="*/ 0 h 2410469"/>
              <a:gd name="connsiteX1" fmla="*/ 1242060 w 3025140"/>
              <a:gd name="connsiteY1" fmla="*/ 0 h 2410469"/>
              <a:gd name="connsiteX2" fmla="*/ 2087880 w 3025140"/>
              <a:gd name="connsiteY2" fmla="*/ 1234440 h 2410469"/>
              <a:gd name="connsiteX3" fmla="*/ 2979420 w 3025140"/>
              <a:gd name="connsiteY3" fmla="*/ 1975794 h 2410469"/>
              <a:gd name="connsiteX4" fmla="*/ 3025140 w 3025140"/>
              <a:gd name="connsiteY4" fmla="*/ 2410469 h 2410469"/>
              <a:gd name="connsiteX0" fmla="*/ 0 w 3025140"/>
              <a:gd name="connsiteY0" fmla="*/ 0 h 2410469"/>
              <a:gd name="connsiteX1" fmla="*/ 1242060 w 3025140"/>
              <a:gd name="connsiteY1" fmla="*/ 0 h 2410469"/>
              <a:gd name="connsiteX2" fmla="*/ 2087880 w 3025140"/>
              <a:gd name="connsiteY2" fmla="*/ 1234440 h 2410469"/>
              <a:gd name="connsiteX3" fmla="*/ 2979420 w 3025140"/>
              <a:gd name="connsiteY3" fmla="*/ 1975794 h 2410469"/>
              <a:gd name="connsiteX4" fmla="*/ 3025140 w 3025140"/>
              <a:gd name="connsiteY4" fmla="*/ 2410469 h 2410469"/>
              <a:gd name="connsiteX0" fmla="*/ 0 w 3025140"/>
              <a:gd name="connsiteY0" fmla="*/ 0 h 2410469"/>
              <a:gd name="connsiteX1" fmla="*/ 1242060 w 3025140"/>
              <a:gd name="connsiteY1" fmla="*/ 0 h 2410469"/>
              <a:gd name="connsiteX2" fmla="*/ 2087880 w 3025140"/>
              <a:gd name="connsiteY2" fmla="*/ 1234440 h 2410469"/>
              <a:gd name="connsiteX3" fmla="*/ 2979420 w 3025140"/>
              <a:gd name="connsiteY3" fmla="*/ 1975794 h 2410469"/>
              <a:gd name="connsiteX4" fmla="*/ 3025140 w 3025140"/>
              <a:gd name="connsiteY4" fmla="*/ 2410469 h 2410469"/>
              <a:gd name="connsiteX0" fmla="*/ 0 w 3025140"/>
              <a:gd name="connsiteY0" fmla="*/ 0 h 2434179"/>
              <a:gd name="connsiteX1" fmla="*/ 1242060 w 3025140"/>
              <a:gd name="connsiteY1" fmla="*/ 0 h 2434179"/>
              <a:gd name="connsiteX2" fmla="*/ 2087880 w 3025140"/>
              <a:gd name="connsiteY2" fmla="*/ 1234440 h 2434179"/>
              <a:gd name="connsiteX3" fmla="*/ 2979420 w 3025140"/>
              <a:gd name="connsiteY3" fmla="*/ 1975794 h 2434179"/>
              <a:gd name="connsiteX4" fmla="*/ 3025140 w 3025140"/>
              <a:gd name="connsiteY4" fmla="*/ 2434179 h 2434179"/>
              <a:gd name="connsiteX0" fmla="*/ 0 w 3040328"/>
              <a:gd name="connsiteY0" fmla="*/ 0 h 2434179"/>
              <a:gd name="connsiteX1" fmla="*/ 1242060 w 3040328"/>
              <a:gd name="connsiteY1" fmla="*/ 0 h 2434179"/>
              <a:gd name="connsiteX2" fmla="*/ 2087880 w 3040328"/>
              <a:gd name="connsiteY2" fmla="*/ 1234440 h 2434179"/>
              <a:gd name="connsiteX3" fmla="*/ 2979420 w 3040328"/>
              <a:gd name="connsiteY3" fmla="*/ 1975794 h 2434179"/>
              <a:gd name="connsiteX4" fmla="*/ 3025140 w 3040328"/>
              <a:gd name="connsiteY4" fmla="*/ 2434179 h 2434179"/>
              <a:gd name="connsiteX0" fmla="*/ 0 w 3016152"/>
              <a:gd name="connsiteY0" fmla="*/ 0 h 2434179"/>
              <a:gd name="connsiteX1" fmla="*/ 1242060 w 3016152"/>
              <a:gd name="connsiteY1" fmla="*/ 0 h 2434179"/>
              <a:gd name="connsiteX2" fmla="*/ 2087880 w 3016152"/>
              <a:gd name="connsiteY2" fmla="*/ 1234440 h 2434179"/>
              <a:gd name="connsiteX3" fmla="*/ 2979420 w 3016152"/>
              <a:gd name="connsiteY3" fmla="*/ 1975794 h 2434179"/>
              <a:gd name="connsiteX4" fmla="*/ 2994660 w 3016152"/>
              <a:gd name="connsiteY4" fmla="*/ 2434179 h 2434179"/>
              <a:gd name="connsiteX0" fmla="*/ 0 w 2994660"/>
              <a:gd name="connsiteY0" fmla="*/ 0 h 2434179"/>
              <a:gd name="connsiteX1" fmla="*/ 1242060 w 2994660"/>
              <a:gd name="connsiteY1" fmla="*/ 0 h 2434179"/>
              <a:gd name="connsiteX2" fmla="*/ 2087880 w 2994660"/>
              <a:gd name="connsiteY2" fmla="*/ 1234440 h 2434179"/>
              <a:gd name="connsiteX3" fmla="*/ 2979420 w 2994660"/>
              <a:gd name="connsiteY3" fmla="*/ 1975794 h 2434179"/>
              <a:gd name="connsiteX4" fmla="*/ 2994660 w 2994660"/>
              <a:gd name="connsiteY4" fmla="*/ 2434179 h 2434179"/>
              <a:gd name="connsiteX0" fmla="*/ 0 w 2987817"/>
              <a:gd name="connsiteY0" fmla="*/ 0 h 2434179"/>
              <a:gd name="connsiteX1" fmla="*/ 1242060 w 2987817"/>
              <a:gd name="connsiteY1" fmla="*/ 0 h 2434179"/>
              <a:gd name="connsiteX2" fmla="*/ 2087880 w 2987817"/>
              <a:gd name="connsiteY2" fmla="*/ 1234440 h 2434179"/>
              <a:gd name="connsiteX3" fmla="*/ 2979420 w 2987817"/>
              <a:gd name="connsiteY3" fmla="*/ 1975794 h 2434179"/>
              <a:gd name="connsiteX4" fmla="*/ 2979420 w 2987817"/>
              <a:gd name="connsiteY4" fmla="*/ 2434179 h 2434179"/>
              <a:gd name="connsiteX0" fmla="*/ 0 w 2982721"/>
              <a:gd name="connsiteY0" fmla="*/ 0 h 2434179"/>
              <a:gd name="connsiteX1" fmla="*/ 1242060 w 2982721"/>
              <a:gd name="connsiteY1" fmla="*/ 0 h 2434179"/>
              <a:gd name="connsiteX2" fmla="*/ 2087880 w 2982721"/>
              <a:gd name="connsiteY2" fmla="*/ 1234440 h 2434179"/>
              <a:gd name="connsiteX3" fmla="*/ 2979420 w 2982721"/>
              <a:gd name="connsiteY3" fmla="*/ 1975794 h 2434179"/>
              <a:gd name="connsiteX4" fmla="*/ 2979420 w 2982721"/>
              <a:gd name="connsiteY4" fmla="*/ 2434179 h 2434179"/>
              <a:gd name="connsiteX0" fmla="*/ 0 w 2992120"/>
              <a:gd name="connsiteY0" fmla="*/ 0 h 2434179"/>
              <a:gd name="connsiteX1" fmla="*/ 1242060 w 2992120"/>
              <a:gd name="connsiteY1" fmla="*/ 0 h 2434179"/>
              <a:gd name="connsiteX2" fmla="*/ 2087880 w 2992120"/>
              <a:gd name="connsiteY2" fmla="*/ 1234440 h 2434179"/>
              <a:gd name="connsiteX3" fmla="*/ 2979420 w 2992120"/>
              <a:gd name="connsiteY3" fmla="*/ 1975794 h 2434179"/>
              <a:gd name="connsiteX4" fmla="*/ 2992120 w 2992120"/>
              <a:gd name="connsiteY4" fmla="*/ 2434179 h 2434179"/>
              <a:gd name="connsiteX0" fmla="*/ 0 w 2992120"/>
              <a:gd name="connsiteY0" fmla="*/ 0 h 2434179"/>
              <a:gd name="connsiteX1" fmla="*/ 1242060 w 2992120"/>
              <a:gd name="connsiteY1" fmla="*/ 0 h 2434179"/>
              <a:gd name="connsiteX2" fmla="*/ 2087880 w 2992120"/>
              <a:gd name="connsiteY2" fmla="*/ 1234440 h 2434179"/>
              <a:gd name="connsiteX3" fmla="*/ 2979420 w 2992120"/>
              <a:gd name="connsiteY3" fmla="*/ 1975794 h 2434179"/>
              <a:gd name="connsiteX4" fmla="*/ 2992120 w 2992120"/>
              <a:gd name="connsiteY4" fmla="*/ 2434179 h 2434179"/>
              <a:gd name="connsiteX0" fmla="*/ 0 w 2992120"/>
              <a:gd name="connsiteY0" fmla="*/ 0 h 2434179"/>
              <a:gd name="connsiteX1" fmla="*/ 1242060 w 2992120"/>
              <a:gd name="connsiteY1" fmla="*/ 0 h 2434179"/>
              <a:gd name="connsiteX2" fmla="*/ 2087880 w 2992120"/>
              <a:gd name="connsiteY2" fmla="*/ 1234440 h 2434179"/>
              <a:gd name="connsiteX3" fmla="*/ 2979420 w 2992120"/>
              <a:gd name="connsiteY3" fmla="*/ 1975794 h 2434179"/>
              <a:gd name="connsiteX4" fmla="*/ 2992120 w 2992120"/>
              <a:gd name="connsiteY4" fmla="*/ 2434179 h 2434179"/>
              <a:gd name="connsiteX0" fmla="*/ 0 w 2992120"/>
              <a:gd name="connsiteY0" fmla="*/ 0 h 2434179"/>
              <a:gd name="connsiteX1" fmla="*/ 1242060 w 2992120"/>
              <a:gd name="connsiteY1" fmla="*/ 0 h 2434179"/>
              <a:gd name="connsiteX2" fmla="*/ 2087880 w 2992120"/>
              <a:gd name="connsiteY2" fmla="*/ 1234440 h 2434179"/>
              <a:gd name="connsiteX3" fmla="*/ 2979420 w 2992120"/>
              <a:gd name="connsiteY3" fmla="*/ 1975794 h 2434179"/>
              <a:gd name="connsiteX4" fmla="*/ 2992120 w 2992120"/>
              <a:gd name="connsiteY4" fmla="*/ 2434179 h 2434179"/>
              <a:gd name="connsiteX0" fmla="*/ 0 w 2980053"/>
              <a:gd name="connsiteY0" fmla="*/ 0 h 2315631"/>
              <a:gd name="connsiteX1" fmla="*/ 1242060 w 2980053"/>
              <a:gd name="connsiteY1" fmla="*/ 0 h 2315631"/>
              <a:gd name="connsiteX2" fmla="*/ 2087880 w 2980053"/>
              <a:gd name="connsiteY2" fmla="*/ 1234440 h 2315631"/>
              <a:gd name="connsiteX3" fmla="*/ 2979420 w 2980053"/>
              <a:gd name="connsiteY3" fmla="*/ 1975794 h 2315631"/>
              <a:gd name="connsiteX4" fmla="*/ 2979420 w 2980053"/>
              <a:gd name="connsiteY4" fmla="*/ 2315631 h 2315631"/>
              <a:gd name="connsiteX0" fmla="*/ 0 w 2980700"/>
              <a:gd name="connsiteY0" fmla="*/ 0 h 2315631"/>
              <a:gd name="connsiteX1" fmla="*/ 1242060 w 2980700"/>
              <a:gd name="connsiteY1" fmla="*/ 0 h 2315631"/>
              <a:gd name="connsiteX2" fmla="*/ 2087880 w 2980700"/>
              <a:gd name="connsiteY2" fmla="*/ 1234440 h 2315631"/>
              <a:gd name="connsiteX3" fmla="*/ 2979420 w 2980700"/>
              <a:gd name="connsiteY3" fmla="*/ 1975794 h 2315631"/>
              <a:gd name="connsiteX4" fmla="*/ 2979420 w 2980700"/>
              <a:gd name="connsiteY4" fmla="*/ 2315631 h 2315631"/>
              <a:gd name="connsiteX0" fmla="*/ 0 w 2988945"/>
              <a:gd name="connsiteY0" fmla="*/ 0 h 2315631"/>
              <a:gd name="connsiteX1" fmla="*/ 1242060 w 2988945"/>
              <a:gd name="connsiteY1" fmla="*/ 0 h 2315631"/>
              <a:gd name="connsiteX2" fmla="*/ 2087880 w 2988945"/>
              <a:gd name="connsiteY2" fmla="*/ 1234440 h 2315631"/>
              <a:gd name="connsiteX3" fmla="*/ 2979420 w 2988945"/>
              <a:gd name="connsiteY3" fmla="*/ 1975794 h 2315631"/>
              <a:gd name="connsiteX4" fmla="*/ 2988945 w 2988945"/>
              <a:gd name="connsiteY4" fmla="*/ 2315631 h 2315631"/>
              <a:gd name="connsiteX0" fmla="*/ 0 w 2989395"/>
              <a:gd name="connsiteY0" fmla="*/ 0 h 2315631"/>
              <a:gd name="connsiteX1" fmla="*/ 1242060 w 2989395"/>
              <a:gd name="connsiteY1" fmla="*/ 0 h 2315631"/>
              <a:gd name="connsiteX2" fmla="*/ 2087880 w 2989395"/>
              <a:gd name="connsiteY2" fmla="*/ 1234440 h 2315631"/>
              <a:gd name="connsiteX3" fmla="*/ 2979420 w 2989395"/>
              <a:gd name="connsiteY3" fmla="*/ 1975794 h 2315631"/>
              <a:gd name="connsiteX4" fmla="*/ 2988945 w 2989395"/>
              <a:gd name="connsiteY4" fmla="*/ 2315631 h 2315631"/>
              <a:gd name="connsiteX0" fmla="*/ 0 w 2980786"/>
              <a:gd name="connsiteY0" fmla="*/ 0 h 2315631"/>
              <a:gd name="connsiteX1" fmla="*/ 1242060 w 2980786"/>
              <a:gd name="connsiteY1" fmla="*/ 0 h 2315631"/>
              <a:gd name="connsiteX2" fmla="*/ 2087880 w 2980786"/>
              <a:gd name="connsiteY2" fmla="*/ 1234440 h 2315631"/>
              <a:gd name="connsiteX3" fmla="*/ 2979420 w 2980786"/>
              <a:gd name="connsiteY3" fmla="*/ 1975794 h 2315631"/>
              <a:gd name="connsiteX4" fmla="*/ 2977038 w 2980786"/>
              <a:gd name="connsiteY4" fmla="*/ 2315631 h 2315631"/>
              <a:gd name="connsiteX0" fmla="*/ 0 w 2980192"/>
              <a:gd name="connsiteY0" fmla="*/ 0 h 2315631"/>
              <a:gd name="connsiteX1" fmla="*/ 1242060 w 2980192"/>
              <a:gd name="connsiteY1" fmla="*/ 0 h 2315631"/>
              <a:gd name="connsiteX2" fmla="*/ 2087880 w 2980192"/>
              <a:gd name="connsiteY2" fmla="*/ 1234440 h 2315631"/>
              <a:gd name="connsiteX3" fmla="*/ 2979420 w 2980192"/>
              <a:gd name="connsiteY3" fmla="*/ 1975794 h 2315631"/>
              <a:gd name="connsiteX4" fmla="*/ 2977038 w 2980192"/>
              <a:gd name="connsiteY4" fmla="*/ 2315631 h 2315631"/>
              <a:gd name="connsiteX0" fmla="*/ 0 w 2988944"/>
              <a:gd name="connsiteY0" fmla="*/ 0 h 2315631"/>
              <a:gd name="connsiteX1" fmla="*/ 1242060 w 2988944"/>
              <a:gd name="connsiteY1" fmla="*/ 0 h 2315631"/>
              <a:gd name="connsiteX2" fmla="*/ 2087880 w 2988944"/>
              <a:gd name="connsiteY2" fmla="*/ 1234440 h 2315631"/>
              <a:gd name="connsiteX3" fmla="*/ 2979420 w 2988944"/>
              <a:gd name="connsiteY3" fmla="*/ 1975794 h 2315631"/>
              <a:gd name="connsiteX4" fmla="*/ 2988944 w 2988944"/>
              <a:gd name="connsiteY4" fmla="*/ 2315631 h 2315631"/>
              <a:gd name="connsiteX0" fmla="*/ 0 w 2986563"/>
              <a:gd name="connsiteY0" fmla="*/ 0 h 2315631"/>
              <a:gd name="connsiteX1" fmla="*/ 1242060 w 2986563"/>
              <a:gd name="connsiteY1" fmla="*/ 0 h 2315631"/>
              <a:gd name="connsiteX2" fmla="*/ 2087880 w 2986563"/>
              <a:gd name="connsiteY2" fmla="*/ 1234440 h 2315631"/>
              <a:gd name="connsiteX3" fmla="*/ 2979420 w 2986563"/>
              <a:gd name="connsiteY3" fmla="*/ 1975794 h 2315631"/>
              <a:gd name="connsiteX4" fmla="*/ 2986563 w 2986563"/>
              <a:gd name="connsiteY4" fmla="*/ 2315631 h 231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6563" h="2315631">
                <a:moveTo>
                  <a:pt x="0" y="0"/>
                </a:moveTo>
                <a:lnTo>
                  <a:pt x="1242060" y="0"/>
                </a:lnTo>
                <a:cubicBezTo>
                  <a:pt x="1355090" y="228600"/>
                  <a:pt x="1798320" y="905141"/>
                  <a:pt x="2087880" y="1234440"/>
                </a:cubicBezTo>
                <a:cubicBezTo>
                  <a:pt x="2377440" y="1563739"/>
                  <a:pt x="2725420" y="1787692"/>
                  <a:pt x="2979420" y="1975794"/>
                </a:cubicBezTo>
                <a:cubicBezTo>
                  <a:pt x="2982595" y="2171799"/>
                  <a:pt x="2984340" y="2202683"/>
                  <a:pt x="2986563" y="2315631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A813EA-A0E6-F050-DF0E-E5B6FFD61B0A}"/>
              </a:ext>
            </a:extLst>
          </p:cNvPr>
          <p:cNvSpPr/>
          <p:nvPr/>
        </p:nvSpPr>
        <p:spPr>
          <a:xfrm>
            <a:off x="7360920" y="2202180"/>
            <a:ext cx="2316480" cy="2377440"/>
          </a:xfrm>
          <a:custGeom>
            <a:avLst/>
            <a:gdLst>
              <a:gd name="connsiteX0" fmla="*/ 0 w 2796540"/>
              <a:gd name="connsiteY0" fmla="*/ 2743200 h 2743200"/>
              <a:gd name="connsiteX1" fmla="*/ 1767840 w 2796540"/>
              <a:gd name="connsiteY1" fmla="*/ 2103120 h 2743200"/>
              <a:gd name="connsiteX2" fmla="*/ 2796540 w 2796540"/>
              <a:gd name="connsiteY2" fmla="*/ 0 h 2743200"/>
              <a:gd name="connsiteX0" fmla="*/ 0 w 2796540"/>
              <a:gd name="connsiteY0" fmla="*/ 2743200 h 2743200"/>
              <a:gd name="connsiteX1" fmla="*/ 1280160 w 2796540"/>
              <a:gd name="connsiteY1" fmla="*/ 2324100 h 2743200"/>
              <a:gd name="connsiteX2" fmla="*/ 2796540 w 2796540"/>
              <a:gd name="connsiteY2" fmla="*/ 0 h 2743200"/>
              <a:gd name="connsiteX0" fmla="*/ 0 w 2796540"/>
              <a:gd name="connsiteY0" fmla="*/ 2743200 h 2743977"/>
              <a:gd name="connsiteX1" fmla="*/ 1280160 w 2796540"/>
              <a:gd name="connsiteY1" fmla="*/ 2324100 h 2743977"/>
              <a:gd name="connsiteX2" fmla="*/ 2796540 w 2796540"/>
              <a:gd name="connsiteY2" fmla="*/ 0 h 2743977"/>
              <a:gd name="connsiteX0" fmla="*/ 0 w 2796540"/>
              <a:gd name="connsiteY0" fmla="*/ 2743200 h 2743200"/>
              <a:gd name="connsiteX1" fmla="*/ 1470660 w 2796540"/>
              <a:gd name="connsiteY1" fmla="*/ 2217420 h 2743200"/>
              <a:gd name="connsiteX2" fmla="*/ 2796540 w 2796540"/>
              <a:gd name="connsiteY2" fmla="*/ 0 h 2743200"/>
              <a:gd name="connsiteX0" fmla="*/ 0 w 2796540"/>
              <a:gd name="connsiteY0" fmla="*/ 2743200 h 2743200"/>
              <a:gd name="connsiteX1" fmla="*/ 1261470 w 2796540"/>
              <a:gd name="connsiteY1" fmla="*/ 2113065 h 2743200"/>
              <a:gd name="connsiteX2" fmla="*/ 2796540 w 2796540"/>
              <a:gd name="connsiteY2" fmla="*/ 0 h 2743200"/>
              <a:gd name="connsiteX0" fmla="*/ 0 w 2796540"/>
              <a:gd name="connsiteY0" fmla="*/ 2743200 h 2743200"/>
              <a:gd name="connsiteX1" fmla="*/ 1261470 w 2796540"/>
              <a:gd name="connsiteY1" fmla="*/ 2113065 h 2743200"/>
              <a:gd name="connsiteX2" fmla="*/ 2796540 w 2796540"/>
              <a:gd name="connsiteY2" fmla="*/ 0 h 2743200"/>
              <a:gd name="connsiteX0" fmla="*/ 0 w 2719470"/>
              <a:gd name="connsiteY0" fmla="*/ 2751227 h 2751227"/>
              <a:gd name="connsiteX1" fmla="*/ 1261470 w 2719470"/>
              <a:gd name="connsiteY1" fmla="*/ 2121092 h 2751227"/>
              <a:gd name="connsiteX2" fmla="*/ 2719470 w 2719470"/>
              <a:gd name="connsiteY2" fmla="*/ 0 h 2751227"/>
              <a:gd name="connsiteX0" fmla="*/ 0 w 2719470"/>
              <a:gd name="connsiteY0" fmla="*/ 2751227 h 2751227"/>
              <a:gd name="connsiteX1" fmla="*/ 1338540 w 2719470"/>
              <a:gd name="connsiteY1" fmla="*/ 2080956 h 2751227"/>
              <a:gd name="connsiteX2" fmla="*/ 2719470 w 2719470"/>
              <a:gd name="connsiteY2" fmla="*/ 0 h 2751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9470" h="2751227">
                <a:moveTo>
                  <a:pt x="0" y="2751227"/>
                </a:moveTo>
                <a:cubicBezTo>
                  <a:pt x="475615" y="2751227"/>
                  <a:pt x="872450" y="2538156"/>
                  <a:pt x="1338540" y="2080956"/>
                </a:cubicBezTo>
                <a:cubicBezTo>
                  <a:pt x="1804630" y="1623756"/>
                  <a:pt x="2273015" y="822960"/>
                  <a:pt x="271947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A2D998-646B-8EF9-7208-FF0A33C4A6FD}"/>
                  </a:ext>
                </a:extLst>
              </p:cNvPr>
              <p:cNvSpPr txBox="1"/>
              <p:nvPr/>
            </p:nvSpPr>
            <p:spPr>
              <a:xfrm>
                <a:off x="10805160" y="4642896"/>
                <a:ext cx="12465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(rad/sec)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A2D998-646B-8EF9-7208-FF0A33C4A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160" y="4642896"/>
                <a:ext cx="1246560" cy="369332"/>
              </a:xfrm>
              <a:prstGeom prst="rect">
                <a:avLst/>
              </a:prstGeom>
              <a:blipFill>
                <a:blip r:embed="rId4"/>
                <a:stretch>
                  <a:fillRect t="-10000" r="-441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BAD429-EE35-CC48-1823-5F891427B3CC}"/>
                  </a:ext>
                </a:extLst>
              </p:cNvPr>
              <p:cNvSpPr txBox="1"/>
              <p:nvPr/>
            </p:nvSpPr>
            <p:spPr>
              <a:xfrm>
                <a:off x="6923781" y="1509793"/>
                <a:ext cx="874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(Nm)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BAD429-EE35-CC48-1823-5F891427B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781" y="1509793"/>
                <a:ext cx="874278" cy="369332"/>
              </a:xfrm>
              <a:prstGeom prst="rect">
                <a:avLst/>
              </a:prstGeom>
              <a:blipFill>
                <a:blip r:embed="rId5"/>
                <a:stretch>
                  <a:fillRect l="-1399" t="-10000" r="-629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93DEFC-D215-0089-C997-50CFF9372A53}"/>
                  </a:ext>
                </a:extLst>
              </p:cNvPr>
              <p:cNvSpPr txBox="1"/>
              <p:nvPr/>
            </p:nvSpPr>
            <p:spPr>
              <a:xfrm>
                <a:off x="9604274" y="3467100"/>
                <a:ext cx="919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93DEFC-D215-0089-C997-50CFF937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274" y="3467100"/>
                <a:ext cx="919995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05C25F-82DB-BB38-152E-C8617097FF1A}"/>
                  </a:ext>
                </a:extLst>
              </p:cNvPr>
              <p:cNvSpPr txBox="1"/>
              <p:nvPr/>
            </p:nvSpPr>
            <p:spPr>
              <a:xfrm>
                <a:off x="9740116" y="1975604"/>
                <a:ext cx="7853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𝑎𝑒𝑟𝑜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05C25F-82DB-BB38-152E-C8617097F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116" y="1975604"/>
                <a:ext cx="785343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F33CEB-9E2D-8F13-8126-39E9808C06E9}"/>
              </a:ext>
            </a:extLst>
          </p:cNvPr>
          <p:cNvCxnSpPr>
            <a:cxnSpLocks/>
          </p:cNvCxnSpPr>
          <p:nvPr/>
        </p:nvCxnSpPr>
        <p:spPr>
          <a:xfrm>
            <a:off x="8671560" y="2667000"/>
            <a:ext cx="15240" cy="1073150"/>
          </a:xfrm>
          <a:prstGeom prst="line">
            <a:avLst/>
          </a:prstGeom>
          <a:ln w="28575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EDB8C8-6BC7-4C6C-F91B-04796E3E7FBB}"/>
                  </a:ext>
                </a:extLst>
              </p:cNvPr>
              <p:cNvSpPr txBox="1"/>
              <p:nvPr/>
            </p:nvSpPr>
            <p:spPr>
              <a:xfrm>
                <a:off x="7859329" y="3102724"/>
                <a:ext cx="8274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𝑎𝑐𝑐𝑒𝑙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EDB8C8-6BC7-4C6C-F91B-04796E3E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329" y="3102724"/>
                <a:ext cx="827471" cy="369332"/>
              </a:xfrm>
              <a:prstGeom prst="rect">
                <a:avLst/>
              </a:prstGeom>
              <a:blipFill>
                <a:blip r:embed="rId8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C1B6A1F-C59E-4268-B29C-EA0C48D9BEC6}"/>
              </a:ext>
            </a:extLst>
          </p:cNvPr>
          <p:cNvSpPr txBox="1"/>
          <p:nvPr/>
        </p:nvSpPr>
        <p:spPr>
          <a:xfrm>
            <a:off x="4723763" y="2227008"/>
            <a:ext cx="182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Propeller inertia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0B83FC-3EC4-F386-CBF9-161789AA6EC7}"/>
              </a:ext>
            </a:extLst>
          </p:cNvPr>
          <p:cNvCxnSpPr>
            <a:cxnSpLocks/>
          </p:cNvCxnSpPr>
          <p:nvPr/>
        </p:nvCxnSpPr>
        <p:spPr>
          <a:xfrm>
            <a:off x="9098280" y="3268980"/>
            <a:ext cx="0" cy="1465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9AF5BFD-59D5-E1AE-BB55-D3FB73361BC5}"/>
              </a:ext>
            </a:extLst>
          </p:cNvPr>
          <p:cNvSpPr txBox="1"/>
          <p:nvPr/>
        </p:nvSpPr>
        <p:spPr>
          <a:xfrm>
            <a:off x="8490533" y="4766845"/>
            <a:ext cx="139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 rotor speed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16830-5236-4937-ACAB-86C18EF0372D}"/>
              </a:ext>
            </a:extLst>
          </p:cNvPr>
          <p:cNvSpPr txBox="1"/>
          <p:nvPr/>
        </p:nvSpPr>
        <p:spPr>
          <a:xfrm>
            <a:off x="7339816" y="2085531"/>
            <a:ext cx="1250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Magnetic shear limit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6F585D-7CB6-B8FA-930C-0A062F51F4D1}"/>
              </a:ext>
            </a:extLst>
          </p:cNvPr>
          <p:cNvSpPr txBox="1"/>
          <p:nvPr/>
        </p:nvSpPr>
        <p:spPr>
          <a:xfrm rot="3550322">
            <a:off x="8406261" y="2482366"/>
            <a:ext cx="779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Power limit</a:t>
            </a:r>
          </a:p>
        </p:txBody>
      </p:sp>
      <p:sp>
        <p:nvSpPr>
          <p:cNvPr id="12288" name="TextBox 12287">
            <a:extLst>
              <a:ext uri="{FF2B5EF4-FFF2-40B4-BE49-F238E27FC236}">
                <a16:creationId xmlns:a16="http://schemas.microsoft.com/office/drawing/2014/main" id="{FE8ABCE9-A876-AFBC-063B-940D76CC6053}"/>
              </a:ext>
            </a:extLst>
          </p:cNvPr>
          <p:cNvSpPr txBox="1"/>
          <p:nvPr/>
        </p:nvSpPr>
        <p:spPr>
          <a:xfrm>
            <a:off x="10210146" y="4215916"/>
            <a:ext cx="630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1"/>
                </a:solidFill>
              </a:rPr>
              <a:t>Bearing limit</a:t>
            </a:r>
          </a:p>
        </p:txBody>
      </p:sp>
      <p:sp>
        <p:nvSpPr>
          <p:cNvPr id="12289" name="TextBox 12288">
            <a:extLst>
              <a:ext uri="{FF2B5EF4-FFF2-40B4-BE49-F238E27FC236}">
                <a16:creationId xmlns:a16="http://schemas.microsoft.com/office/drawing/2014/main" id="{88BE89E6-405F-AC42-A332-5E2588795C47}"/>
              </a:ext>
            </a:extLst>
          </p:cNvPr>
          <p:cNvSpPr txBox="1"/>
          <p:nvPr/>
        </p:nvSpPr>
        <p:spPr>
          <a:xfrm>
            <a:off x="4537221" y="1377295"/>
            <a:ext cx="182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Thrust and torque </a:t>
            </a:r>
            <a:r>
              <a:rPr lang="en-US" dirty="0" err="1">
                <a:solidFill>
                  <a:schemeClr val="accent1"/>
                </a:solidFill>
              </a:rPr>
              <a:t>coeffs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2292" name="Straight Arrow Connector 12291">
            <a:extLst>
              <a:ext uri="{FF2B5EF4-FFF2-40B4-BE49-F238E27FC236}">
                <a16:creationId xmlns:a16="http://schemas.microsoft.com/office/drawing/2014/main" id="{9BD7EAEF-7421-23D5-9A80-C7004EC1C8C9}"/>
              </a:ext>
            </a:extLst>
          </p:cNvPr>
          <p:cNvCxnSpPr/>
          <p:nvPr/>
        </p:nvCxnSpPr>
        <p:spPr>
          <a:xfrm flipH="1" flipV="1">
            <a:off x="3854450" y="1536700"/>
            <a:ext cx="7620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3" name="Straight Arrow Connector 12292">
            <a:extLst>
              <a:ext uri="{FF2B5EF4-FFF2-40B4-BE49-F238E27FC236}">
                <a16:creationId xmlns:a16="http://schemas.microsoft.com/office/drawing/2014/main" id="{7036D883-86C2-AB29-4689-0B26EC7C573A}"/>
              </a:ext>
            </a:extLst>
          </p:cNvPr>
          <p:cNvCxnSpPr>
            <a:cxnSpLocks/>
          </p:cNvCxnSpPr>
          <p:nvPr/>
        </p:nvCxnSpPr>
        <p:spPr>
          <a:xfrm flipH="1">
            <a:off x="4197350" y="1841500"/>
            <a:ext cx="393700" cy="95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5" name="Straight Arrow Connector 12294">
            <a:extLst>
              <a:ext uri="{FF2B5EF4-FFF2-40B4-BE49-F238E27FC236}">
                <a16:creationId xmlns:a16="http://schemas.microsoft.com/office/drawing/2014/main" id="{0AC71464-BF04-DEED-B6DC-5A6EE03703B2}"/>
              </a:ext>
            </a:extLst>
          </p:cNvPr>
          <p:cNvCxnSpPr>
            <a:cxnSpLocks/>
          </p:cNvCxnSpPr>
          <p:nvPr/>
        </p:nvCxnSpPr>
        <p:spPr>
          <a:xfrm flipH="1">
            <a:off x="4851400" y="2533650"/>
            <a:ext cx="88900" cy="3489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014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6ACD6-1F77-4DAE-AAB7-B33D18A1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Hover Power and Disk Loading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751D1A-F235-42BD-89BC-C9BDCAD81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097" y="1617663"/>
            <a:ext cx="5934075" cy="4943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6980E-45D6-48CA-8202-E754F16C17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04" y="2451100"/>
            <a:ext cx="2537053" cy="14270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9C0E08-C7C7-4607-894A-9EAAC19F78BD}"/>
              </a:ext>
            </a:extLst>
          </p:cNvPr>
          <p:cNvSpPr txBox="1"/>
          <p:nvPr/>
        </p:nvSpPr>
        <p:spPr>
          <a:xfrm>
            <a:off x="9336545" y="5432066"/>
            <a:ext cx="23113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High disk loading</a:t>
            </a:r>
          </a:p>
          <a:p>
            <a:pPr algn="ctr"/>
            <a:br>
              <a:rPr lang="en-US" sz="1400" b="1" dirty="0"/>
            </a:br>
            <a:r>
              <a:rPr lang="en-US" sz="1400" b="1" dirty="0"/>
              <a:t>High P/W for hover</a:t>
            </a:r>
          </a:p>
          <a:p>
            <a:pPr algn="ctr"/>
            <a:r>
              <a:rPr lang="en-US" sz="1400" b="1" dirty="0"/>
              <a:t>High pitch speed, can go fast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603F0-F307-4680-A5CC-5923217F3089}"/>
              </a:ext>
            </a:extLst>
          </p:cNvPr>
          <p:cNvSpPr txBox="1"/>
          <p:nvPr/>
        </p:nvSpPr>
        <p:spPr>
          <a:xfrm>
            <a:off x="193806" y="4029502"/>
            <a:ext cx="23736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Low disk loading</a:t>
            </a:r>
          </a:p>
          <a:p>
            <a:pPr algn="ctr"/>
            <a:endParaRPr lang="en-US" sz="1400" b="1" dirty="0"/>
          </a:p>
          <a:p>
            <a:pPr algn="ctr"/>
            <a:r>
              <a:rPr lang="en-US" sz="1400" b="1" dirty="0"/>
              <a:t>Low power needed to hover</a:t>
            </a:r>
          </a:p>
          <a:p>
            <a:pPr algn="ctr"/>
            <a:r>
              <a:rPr lang="en-US" sz="1400" b="1" dirty="0"/>
              <a:t>Low pitch speed, can’t go fast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FFEA92-D8BD-4F62-BE5A-41EE1C4749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7802" y="1824223"/>
            <a:ext cx="2848870" cy="1925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0601A5-B5F2-40A9-A8E1-1D70A9A4A2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4" t="14185" r="21281" b="16529"/>
          <a:stretch/>
        </p:blipFill>
        <p:spPr>
          <a:xfrm>
            <a:off x="9067802" y="3816582"/>
            <a:ext cx="2848870" cy="15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2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E8E211E-1DDF-4E6B-A687-818579D8AEB7}"/>
              </a:ext>
            </a:extLst>
          </p:cNvPr>
          <p:cNvCxnSpPr>
            <a:cxnSpLocks/>
          </p:cNvCxnSpPr>
          <p:nvPr/>
        </p:nvCxnSpPr>
        <p:spPr bwMode="auto">
          <a:xfrm>
            <a:off x="3285737" y="2317425"/>
            <a:ext cx="0" cy="144533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5820CB5-A325-4A1B-AF6B-D3CFFF7DD722}"/>
              </a:ext>
            </a:extLst>
          </p:cNvPr>
          <p:cNvCxnSpPr>
            <a:cxnSpLocks/>
          </p:cNvCxnSpPr>
          <p:nvPr/>
        </p:nvCxnSpPr>
        <p:spPr bwMode="auto">
          <a:xfrm>
            <a:off x="4777882" y="2317425"/>
            <a:ext cx="0" cy="144533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4352CA0-C12D-4204-A824-D14315C014BC}"/>
              </a:ext>
            </a:extLst>
          </p:cNvPr>
          <p:cNvCxnSpPr>
            <a:cxnSpLocks/>
          </p:cNvCxnSpPr>
          <p:nvPr/>
        </p:nvCxnSpPr>
        <p:spPr bwMode="auto">
          <a:xfrm>
            <a:off x="7549424" y="2030545"/>
            <a:ext cx="0" cy="23273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BCF10CD-F787-4512-A54F-1154B4DEA02B}"/>
              </a:ext>
            </a:extLst>
          </p:cNvPr>
          <p:cNvCxnSpPr>
            <a:cxnSpLocks/>
          </p:cNvCxnSpPr>
          <p:nvPr/>
        </p:nvCxnSpPr>
        <p:spPr bwMode="auto">
          <a:xfrm>
            <a:off x="6038230" y="2020571"/>
            <a:ext cx="0" cy="233736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9E4FD0C-FDD4-4C6B-89B8-EEB45394F9AF}"/>
              </a:ext>
            </a:extLst>
          </p:cNvPr>
          <p:cNvGrpSpPr/>
          <p:nvPr/>
        </p:nvGrpSpPr>
        <p:grpSpPr>
          <a:xfrm>
            <a:off x="5673487" y="2623662"/>
            <a:ext cx="2239178" cy="841796"/>
            <a:chOff x="1255449" y="2152648"/>
            <a:chExt cx="3830128" cy="1439898"/>
          </a:xfrm>
          <a:solidFill>
            <a:srgbClr val="FF9999"/>
          </a:solidFill>
        </p:grpSpPr>
        <p:sp>
          <p:nvSpPr>
            <p:cNvPr id="111" name="Trapezoid 110">
              <a:extLst>
                <a:ext uri="{FF2B5EF4-FFF2-40B4-BE49-F238E27FC236}">
                  <a16:creationId xmlns:a16="http://schemas.microsoft.com/office/drawing/2014/main" id="{C378C758-2ABB-416E-BD43-51E7F0099C13}"/>
                </a:ext>
              </a:extLst>
            </p:cNvPr>
            <p:cNvSpPr/>
            <p:nvPr/>
          </p:nvSpPr>
          <p:spPr bwMode="auto">
            <a:xfrm rot="5400000">
              <a:off x="3408096" y="1915065"/>
              <a:ext cx="1439898" cy="1915064"/>
            </a:xfrm>
            <a:prstGeom prst="trapezoid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12" name="Trapezoid 111">
              <a:extLst>
                <a:ext uri="{FF2B5EF4-FFF2-40B4-BE49-F238E27FC236}">
                  <a16:creationId xmlns:a16="http://schemas.microsoft.com/office/drawing/2014/main" id="{8C1EED0D-F08E-4E05-B1FD-EF0141E4C685}"/>
                </a:ext>
              </a:extLst>
            </p:cNvPr>
            <p:cNvSpPr/>
            <p:nvPr/>
          </p:nvSpPr>
          <p:spPr bwMode="auto">
            <a:xfrm rot="16200000" flipH="1">
              <a:off x="1493032" y="1915065"/>
              <a:ext cx="1439898" cy="1915064"/>
            </a:xfrm>
            <a:prstGeom prst="trapezoid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3FFF87-15A6-4E3A-A089-E7CD4F5D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Hover and Winged Balance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17C19B0-8621-4B9C-A571-04E53A68B6FA}"/>
              </a:ext>
            </a:extLst>
          </p:cNvPr>
          <p:cNvSpPr/>
          <p:nvPr/>
        </p:nvSpPr>
        <p:spPr bwMode="auto">
          <a:xfrm>
            <a:off x="1066304" y="2777448"/>
            <a:ext cx="528269" cy="5282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0B713CC-1C43-4337-A964-29C5CE4C2453}"/>
              </a:ext>
            </a:extLst>
          </p:cNvPr>
          <p:cNvCxnSpPr>
            <a:cxnSpLocks/>
          </p:cNvCxnSpPr>
          <p:nvPr/>
        </p:nvCxnSpPr>
        <p:spPr bwMode="auto">
          <a:xfrm>
            <a:off x="570775" y="2323384"/>
            <a:ext cx="1502872" cy="144235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E529339-8046-483E-9D79-0210177DCD45}"/>
              </a:ext>
            </a:extLst>
          </p:cNvPr>
          <p:cNvGrpSpPr/>
          <p:nvPr/>
        </p:nvGrpSpPr>
        <p:grpSpPr>
          <a:xfrm>
            <a:off x="2917589" y="2623664"/>
            <a:ext cx="2239177" cy="841797"/>
            <a:chOff x="1255450" y="2152648"/>
            <a:chExt cx="3830127" cy="1439899"/>
          </a:xfrm>
          <a:solidFill>
            <a:srgbClr val="FF9999"/>
          </a:solidFill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A800E9A2-5F32-45FB-9A95-DA9AC49664EA}"/>
                </a:ext>
              </a:extLst>
            </p:cNvPr>
            <p:cNvSpPr/>
            <p:nvPr/>
          </p:nvSpPr>
          <p:spPr bwMode="auto">
            <a:xfrm rot="5400000">
              <a:off x="3408096" y="1915065"/>
              <a:ext cx="1439898" cy="1915064"/>
            </a:xfrm>
            <a:prstGeom prst="trapezoid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9D1AA3C7-C985-4290-848F-3A8C9291F71A}"/>
                </a:ext>
              </a:extLst>
            </p:cNvPr>
            <p:cNvSpPr/>
            <p:nvPr/>
          </p:nvSpPr>
          <p:spPr bwMode="auto">
            <a:xfrm rot="16200000" flipH="1">
              <a:off x="1493033" y="1915066"/>
              <a:ext cx="1439898" cy="1915064"/>
            </a:xfrm>
            <a:prstGeom prst="trapezoid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1594D064-A5C4-4DAF-99C0-E47BC6DE5289}"/>
              </a:ext>
            </a:extLst>
          </p:cNvPr>
          <p:cNvSpPr/>
          <p:nvPr/>
        </p:nvSpPr>
        <p:spPr bwMode="auto">
          <a:xfrm>
            <a:off x="2917587" y="1955229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16069B0-60B3-4795-9225-D9D9C1F52937}"/>
              </a:ext>
            </a:extLst>
          </p:cNvPr>
          <p:cNvSpPr/>
          <p:nvPr/>
        </p:nvSpPr>
        <p:spPr bwMode="auto">
          <a:xfrm>
            <a:off x="4420459" y="1955229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761EA2-17E9-4352-80AE-EC64419292D4}"/>
              </a:ext>
            </a:extLst>
          </p:cNvPr>
          <p:cNvSpPr/>
          <p:nvPr/>
        </p:nvSpPr>
        <p:spPr bwMode="auto">
          <a:xfrm>
            <a:off x="2917587" y="3397585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7AB8D6-11B3-4824-BD57-36831E2018B7}"/>
              </a:ext>
            </a:extLst>
          </p:cNvPr>
          <p:cNvSpPr/>
          <p:nvPr/>
        </p:nvSpPr>
        <p:spPr bwMode="auto">
          <a:xfrm>
            <a:off x="4420459" y="3397585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51CDC-A0BE-4268-91E7-C5BBA950B014}"/>
              </a:ext>
            </a:extLst>
          </p:cNvPr>
          <p:cNvCxnSpPr>
            <a:cxnSpLocks/>
          </p:cNvCxnSpPr>
          <p:nvPr/>
        </p:nvCxnSpPr>
        <p:spPr bwMode="auto">
          <a:xfrm>
            <a:off x="3285740" y="2323384"/>
            <a:ext cx="1502872" cy="14423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4B179A-9D46-433E-B493-D93039F64B38}"/>
              </a:ext>
            </a:extLst>
          </p:cNvPr>
          <p:cNvCxnSpPr>
            <a:cxnSpLocks/>
          </p:cNvCxnSpPr>
          <p:nvPr/>
        </p:nvCxnSpPr>
        <p:spPr bwMode="auto">
          <a:xfrm flipV="1">
            <a:off x="3285738" y="2323381"/>
            <a:ext cx="1502874" cy="144235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B928BEE-37DF-415C-BB84-6EC5888DD6B7}"/>
              </a:ext>
            </a:extLst>
          </p:cNvPr>
          <p:cNvCxnSpPr>
            <a:cxnSpLocks/>
          </p:cNvCxnSpPr>
          <p:nvPr/>
        </p:nvCxnSpPr>
        <p:spPr bwMode="auto">
          <a:xfrm flipH="1">
            <a:off x="578340" y="2320404"/>
            <a:ext cx="1502872" cy="144235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1BDE1-F70F-4CCD-B1C2-49F39E0DB294}"/>
              </a:ext>
            </a:extLst>
          </p:cNvPr>
          <p:cNvSpPr/>
          <p:nvPr/>
        </p:nvSpPr>
        <p:spPr bwMode="auto">
          <a:xfrm>
            <a:off x="6031492" y="4183216"/>
            <a:ext cx="1510438" cy="258992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4E98B9-4929-4CC2-AF59-B795ED2F55C0}"/>
              </a:ext>
            </a:extLst>
          </p:cNvPr>
          <p:cNvSpPr/>
          <p:nvPr/>
        </p:nvSpPr>
        <p:spPr bwMode="auto">
          <a:xfrm>
            <a:off x="7173780" y="3397585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1C38F8-966B-41F5-9E1B-1794EEC07D23}"/>
              </a:ext>
            </a:extLst>
          </p:cNvPr>
          <p:cNvSpPr/>
          <p:nvPr/>
        </p:nvSpPr>
        <p:spPr bwMode="auto">
          <a:xfrm>
            <a:off x="5670908" y="1648176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3A5BA0-6681-4812-8FF8-21F870625FF1}"/>
              </a:ext>
            </a:extLst>
          </p:cNvPr>
          <p:cNvSpPr/>
          <p:nvPr/>
        </p:nvSpPr>
        <p:spPr bwMode="auto">
          <a:xfrm>
            <a:off x="7173780" y="1648176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E6F5F0-AD95-498D-80A3-900ECC7FFA6A}"/>
              </a:ext>
            </a:extLst>
          </p:cNvPr>
          <p:cNvSpPr/>
          <p:nvPr/>
        </p:nvSpPr>
        <p:spPr bwMode="auto">
          <a:xfrm>
            <a:off x="5670908" y="3397585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9CB9EE9-6729-4427-A58F-95390CFBDC4B}"/>
              </a:ext>
            </a:extLst>
          </p:cNvPr>
          <p:cNvCxnSpPr>
            <a:cxnSpLocks/>
          </p:cNvCxnSpPr>
          <p:nvPr/>
        </p:nvCxnSpPr>
        <p:spPr bwMode="auto">
          <a:xfrm>
            <a:off x="6037860" y="2020570"/>
            <a:ext cx="1504071" cy="174218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B47EC85-7BBB-459B-8D5A-9F6864D7B64C}"/>
              </a:ext>
            </a:extLst>
          </p:cNvPr>
          <p:cNvCxnSpPr>
            <a:cxnSpLocks/>
          </p:cNvCxnSpPr>
          <p:nvPr/>
        </p:nvCxnSpPr>
        <p:spPr bwMode="auto">
          <a:xfrm flipV="1">
            <a:off x="6038230" y="2020571"/>
            <a:ext cx="1502873" cy="17421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1306784-2A4B-40FE-B5C3-D885F6F5DD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215" y="1696412"/>
            <a:ext cx="3719922" cy="3402346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4DE16DD3-E21D-4ED0-9845-DC568D27BA0E}"/>
              </a:ext>
            </a:extLst>
          </p:cNvPr>
          <p:cNvSpPr/>
          <p:nvPr/>
        </p:nvSpPr>
        <p:spPr bwMode="auto">
          <a:xfrm>
            <a:off x="202622" y="1955229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402A8BD-BA48-47A6-84E5-BF5F88273D1E}"/>
              </a:ext>
            </a:extLst>
          </p:cNvPr>
          <p:cNvSpPr/>
          <p:nvPr/>
        </p:nvSpPr>
        <p:spPr bwMode="auto">
          <a:xfrm>
            <a:off x="1705494" y="1955229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F8C73D-6B2A-43EC-9EE3-7AE50E2EBCD5}"/>
              </a:ext>
            </a:extLst>
          </p:cNvPr>
          <p:cNvSpPr/>
          <p:nvPr/>
        </p:nvSpPr>
        <p:spPr bwMode="auto">
          <a:xfrm>
            <a:off x="1705494" y="3397585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05562B5-33F2-4242-A31B-109A3151EBE6}"/>
              </a:ext>
            </a:extLst>
          </p:cNvPr>
          <p:cNvSpPr/>
          <p:nvPr/>
        </p:nvSpPr>
        <p:spPr bwMode="auto">
          <a:xfrm>
            <a:off x="202622" y="3397585"/>
            <a:ext cx="736306" cy="736306"/>
          </a:xfrm>
          <a:prstGeom prst="ellipse">
            <a:avLst/>
          </a:prstGeom>
          <a:solidFill>
            <a:srgbClr val="00B0F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A2F0D5A-070D-4919-B4E1-380A87B2F9B7}"/>
              </a:ext>
            </a:extLst>
          </p:cNvPr>
          <p:cNvSpPr/>
          <p:nvPr/>
        </p:nvSpPr>
        <p:spPr bwMode="auto">
          <a:xfrm>
            <a:off x="9442768" y="1889760"/>
            <a:ext cx="670560" cy="670560"/>
          </a:xfrm>
          <a:prstGeom prst="ellipse">
            <a:avLst/>
          </a:prstGeom>
          <a:solidFill>
            <a:srgbClr val="00B0F0">
              <a:alpha val="25000"/>
            </a:srgb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8E51CBF-79D8-497F-83A2-B153A53DB6F0}"/>
              </a:ext>
            </a:extLst>
          </p:cNvPr>
          <p:cNvSpPr/>
          <p:nvPr/>
        </p:nvSpPr>
        <p:spPr bwMode="auto">
          <a:xfrm>
            <a:off x="9404668" y="3312795"/>
            <a:ext cx="670560" cy="670560"/>
          </a:xfrm>
          <a:prstGeom prst="ellipse">
            <a:avLst/>
          </a:prstGeom>
          <a:solidFill>
            <a:srgbClr val="00B0F0">
              <a:alpha val="25000"/>
            </a:srgb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14A61D9-E342-40C7-8F2A-284470411AA5}"/>
              </a:ext>
            </a:extLst>
          </p:cNvPr>
          <p:cNvSpPr txBox="1"/>
          <p:nvPr/>
        </p:nvSpPr>
        <p:spPr>
          <a:xfrm>
            <a:off x="165824" y="4575538"/>
            <a:ext cx="2275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Multirotor – CG centered between rotors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15A2977-D696-4D06-BDD0-883FD7A8DBBB}"/>
              </a:ext>
            </a:extLst>
          </p:cNvPr>
          <p:cNvSpPr txBox="1"/>
          <p:nvPr/>
        </p:nvSpPr>
        <p:spPr>
          <a:xfrm>
            <a:off x="2880449" y="4575538"/>
            <a:ext cx="22759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Add wing – large </a:t>
            </a:r>
            <a:r>
              <a:rPr lang="en-US" sz="1600" b="1" dirty="0"/>
              <a:t>CG mismatch</a:t>
            </a:r>
            <a:r>
              <a:rPr lang="en-US" sz="1600" dirty="0"/>
              <a:t> between rotors and winged neutral point</a:t>
            </a:r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7A0600E6-70CD-425B-8F7C-BBFA390A408C}"/>
              </a:ext>
            </a:extLst>
          </p:cNvPr>
          <p:cNvSpPr/>
          <p:nvPr/>
        </p:nvSpPr>
        <p:spPr bwMode="auto">
          <a:xfrm rot="16200000">
            <a:off x="4124773" y="2710987"/>
            <a:ext cx="172768" cy="318475"/>
          </a:xfrm>
          <a:prstGeom prst="triangle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06AB18D0-9E33-4126-A076-405A796C8C5F}"/>
              </a:ext>
            </a:extLst>
          </p:cNvPr>
          <p:cNvSpPr/>
          <p:nvPr/>
        </p:nvSpPr>
        <p:spPr bwMode="auto">
          <a:xfrm rot="16200000">
            <a:off x="6899725" y="2794596"/>
            <a:ext cx="172768" cy="318475"/>
          </a:xfrm>
          <a:prstGeom prst="triangle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432B094-5632-4807-A931-6F60D109D18C}"/>
              </a:ext>
            </a:extLst>
          </p:cNvPr>
          <p:cNvSpPr txBox="1"/>
          <p:nvPr/>
        </p:nvSpPr>
        <p:spPr>
          <a:xfrm>
            <a:off x="5648723" y="4575539"/>
            <a:ext cx="2275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Shift rotors, add tail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C2CD11C-D149-4313-A38D-D070E8905BC0}"/>
              </a:ext>
            </a:extLst>
          </p:cNvPr>
          <p:cNvSpPr txBox="1"/>
          <p:nvPr/>
        </p:nvSpPr>
        <p:spPr>
          <a:xfrm>
            <a:off x="4357732" y="2744666"/>
            <a:ext cx="348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NP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8FF024A-C9E0-4528-B01A-EDE46F28C9EB}"/>
              </a:ext>
            </a:extLst>
          </p:cNvPr>
          <p:cNvSpPr txBox="1"/>
          <p:nvPr/>
        </p:nvSpPr>
        <p:spPr>
          <a:xfrm>
            <a:off x="7100698" y="2825132"/>
            <a:ext cx="38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NP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1F4E85A-5995-45A5-9E37-C0075790301E}"/>
              </a:ext>
            </a:extLst>
          </p:cNvPr>
          <p:cNvGrpSpPr/>
          <p:nvPr/>
        </p:nvGrpSpPr>
        <p:grpSpPr>
          <a:xfrm flipH="1">
            <a:off x="1259054" y="2970198"/>
            <a:ext cx="142766" cy="142766"/>
            <a:chOff x="6836475" y="4856671"/>
            <a:chExt cx="395027" cy="395027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96D2936-EA05-468C-A305-65680D8A8C75}"/>
                </a:ext>
              </a:extLst>
            </p:cNvPr>
            <p:cNvSpPr/>
            <p:nvPr/>
          </p:nvSpPr>
          <p:spPr bwMode="auto">
            <a:xfrm>
              <a:off x="6836475" y="4856671"/>
              <a:ext cx="395027" cy="39502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A16BEFB-C84A-49D3-A149-423F95B6D124}"/>
                </a:ext>
              </a:extLst>
            </p:cNvPr>
            <p:cNvSpPr/>
            <p:nvPr/>
          </p:nvSpPr>
          <p:spPr bwMode="auto">
            <a:xfrm rot="10800000">
              <a:off x="6852834" y="4873029"/>
              <a:ext cx="362310" cy="362310"/>
            </a:xfrm>
            <a:custGeom>
              <a:avLst/>
              <a:gdLst>
                <a:gd name="connsiteX0" fmla="*/ 181155 w 362310"/>
                <a:gd name="connsiteY0" fmla="*/ 181155 h 362310"/>
                <a:gd name="connsiteX1" fmla="*/ 0 w 362310"/>
                <a:gd name="connsiteY1" fmla="*/ 181155 h 362310"/>
                <a:gd name="connsiteX2" fmla="*/ 53490 w 362310"/>
                <a:gd name="connsiteY2" fmla="*/ 52630 h 362310"/>
                <a:gd name="connsiteX3" fmla="*/ 182371 w 362310"/>
                <a:gd name="connsiteY3" fmla="*/ 4 h 362310"/>
                <a:gd name="connsiteX4" fmla="*/ 181155 w 362310"/>
                <a:gd name="connsiteY4" fmla="*/ 181155 h 362310"/>
                <a:gd name="connsiteX5" fmla="*/ 179939 w 362310"/>
                <a:gd name="connsiteY5" fmla="*/ 362306 h 362310"/>
                <a:gd name="connsiteX6" fmla="*/ 181155 w 362310"/>
                <a:gd name="connsiteY6" fmla="*/ 181155 h 362310"/>
                <a:gd name="connsiteX7" fmla="*/ 362310 w 362310"/>
                <a:gd name="connsiteY7" fmla="*/ 181155 h 362310"/>
                <a:gd name="connsiteX8" fmla="*/ 308820 w 362310"/>
                <a:gd name="connsiteY8" fmla="*/ 309680 h 362310"/>
                <a:gd name="connsiteX9" fmla="*/ 179939 w 362310"/>
                <a:gd name="connsiteY9" fmla="*/ 362306 h 3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310" h="362310">
                  <a:moveTo>
                    <a:pt x="181155" y="181155"/>
                  </a:moveTo>
                  <a:lnTo>
                    <a:pt x="0" y="181155"/>
                  </a:lnTo>
                  <a:cubicBezTo>
                    <a:pt x="0" y="132899"/>
                    <a:pt x="19253" y="86637"/>
                    <a:pt x="53490" y="52630"/>
                  </a:cubicBezTo>
                  <a:cubicBezTo>
                    <a:pt x="87727" y="18623"/>
                    <a:pt x="134117" y="-320"/>
                    <a:pt x="182371" y="4"/>
                  </a:cubicBezTo>
                  <a:cubicBezTo>
                    <a:pt x="181966" y="60388"/>
                    <a:pt x="181560" y="120771"/>
                    <a:pt x="181155" y="181155"/>
                  </a:cubicBezTo>
                  <a:close/>
                  <a:moveTo>
                    <a:pt x="179939" y="362306"/>
                  </a:moveTo>
                  <a:cubicBezTo>
                    <a:pt x="180344" y="301922"/>
                    <a:pt x="180750" y="241539"/>
                    <a:pt x="181155" y="181155"/>
                  </a:cubicBezTo>
                  <a:lnTo>
                    <a:pt x="362310" y="181155"/>
                  </a:lnTo>
                  <a:cubicBezTo>
                    <a:pt x="362310" y="229411"/>
                    <a:pt x="343057" y="275673"/>
                    <a:pt x="308820" y="309680"/>
                  </a:cubicBezTo>
                  <a:cubicBezTo>
                    <a:pt x="274583" y="343687"/>
                    <a:pt x="228193" y="362630"/>
                    <a:pt x="179939" y="362306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9925E33-3939-4869-8F98-E926188D2FEB}"/>
              </a:ext>
            </a:extLst>
          </p:cNvPr>
          <p:cNvGrpSpPr/>
          <p:nvPr/>
        </p:nvGrpSpPr>
        <p:grpSpPr>
          <a:xfrm flipH="1">
            <a:off x="6724146" y="2821305"/>
            <a:ext cx="142766" cy="142766"/>
            <a:chOff x="6836475" y="4856671"/>
            <a:chExt cx="395027" cy="395027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112D926-81FC-4412-AD98-2359AB3481E2}"/>
                </a:ext>
              </a:extLst>
            </p:cNvPr>
            <p:cNvSpPr/>
            <p:nvPr/>
          </p:nvSpPr>
          <p:spPr bwMode="auto">
            <a:xfrm>
              <a:off x="6836475" y="4856671"/>
              <a:ext cx="395027" cy="39502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58975D8-4FC7-4063-8246-FDB53164DEE4}"/>
                </a:ext>
              </a:extLst>
            </p:cNvPr>
            <p:cNvSpPr/>
            <p:nvPr/>
          </p:nvSpPr>
          <p:spPr bwMode="auto">
            <a:xfrm rot="10800000">
              <a:off x="6852834" y="4873029"/>
              <a:ext cx="362310" cy="362310"/>
            </a:xfrm>
            <a:custGeom>
              <a:avLst/>
              <a:gdLst>
                <a:gd name="connsiteX0" fmla="*/ 181155 w 362310"/>
                <a:gd name="connsiteY0" fmla="*/ 181155 h 362310"/>
                <a:gd name="connsiteX1" fmla="*/ 0 w 362310"/>
                <a:gd name="connsiteY1" fmla="*/ 181155 h 362310"/>
                <a:gd name="connsiteX2" fmla="*/ 53490 w 362310"/>
                <a:gd name="connsiteY2" fmla="*/ 52630 h 362310"/>
                <a:gd name="connsiteX3" fmla="*/ 182371 w 362310"/>
                <a:gd name="connsiteY3" fmla="*/ 4 h 362310"/>
                <a:gd name="connsiteX4" fmla="*/ 181155 w 362310"/>
                <a:gd name="connsiteY4" fmla="*/ 181155 h 362310"/>
                <a:gd name="connsiteX5" fmla="*/ 179939 w 362310"/>
                <a:gd name="connsiteY5" fmla="*/ 362306 h 362310"/>
                <a:gd name="connsiteX6" fmla="*/ 181155 w 362310"/>
                <a:gd name="connsiteY6" fmla="*/ 181155 h 362310"/>
                <a:gd name="connsiteX7" fmla="*/ 362310 w 362310"/>
                <a:gd name="connsiteY7" fmla="*/ 181155 h 362310"/>
                <a:gd name="connsiteX8" fmla="*/ 308820 w 362310"/>
                <a:gd name="connsiteY8" fmla="*/ 309680 h 362310"/>
                <a:gd name="connsiteX9" fmla="*/ 179939 w 362310"/>
                <a:gd name="connsiteY9" fmla="*/ 362306 h 3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310" h="362310">
                  <a:moveTo>
                    <a:pt x="181155" y="181155"/>
                  </a:moveTo>
                  <a:lnTo>
                    <a:pt x="0" y="181155"/>
                  </a:lnTo>
                  <a:cubicBezTo>
                    <a:pt x="0" y="132899"/>
                    <a:pt x="19253" y="86637"/>
                    <a:pt x="53490" y="52630"/>
                  </a:cubicBezTo>
                  <a:cubicBezTo>
                    <a:pt x="87727" y="18623"/>
                    <a:pt x="134117" y="-320"/>
                    <a:pt x="182371" y="4"/>
                  </a:cubicBezTo>
                  <a:cubicBezTo>
                    <a:pt x="181966" y="60388"/>
                    <a:pt x="181560" y="120771"/>
                    <a:pt x="181155" y="181155"/>
                  </a:cubicBezTo>
                  <a:close/>
                  <a:moveTo>
                    <a:pt x="179939" y="362306"/>
                  </a:moveTo>
                  <a:cubicBezTo>
                    <a:pt x="180344" y="301922"/>
                    <a:pt x="180750" y="241539"/>
                    <a:pt x="181155" y="181155"/>
                  </a:cubicBezTo>
                  <a:lnTo>
                    <a:pt x="362310" y="181155"/>
                  </a:lnTo>
                  <a:cubicBezTo>
                    <a:pt x="362310" y="229411"/>
                    <a:pt x="343057" y="275673"/>
                    <a:pt x="308820" y="309680"/>
                  </a:cubicBezTo>
                  <a:cubicBezTo>
                    <a:pt x="274583" y="343687"/>
                    <a:pt x="228193" y="362630"/>
                    <a:pt x="179939" y="362306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4D39255-F59E-460C-B42E-BEDE8F5D0332}"/>
              </a:ext>
            </a:extLst>
          </p:cNvPr>
          <p:cNvGrpSpPr/>
          <p:nvPr/>
        </p:nvGrpSpPr>
        <p:grpSpPr>
          <a:xfrm flipH="1">
            <a:off x="3969783" y="2970198"/>
            <a:ext cx="142766" cy="142766"/>
            <a:chOff x="6836475" y="4856671"/>
            <a:chExt cx="395027" cy="395027"/>
          </a:xfrm>
          <a:solidFill>
            <a:schemeClr val="bg1">
              <a:alpha val="50000"/>
            </a:schemeClr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360EE1E-EB1B-4221-8C9D-6EAB0D391441}"/>
                </a:ext>
              </a:extLst>
            </p:cNvPr>
            <p:cNvSpPr/>
            <p:nvPr/>
          </p:nvSpPr>
          <p:spPr bwMode="auto">
            <a:xfrm>
              <a:off x="6836475" y="4856671"/>
              <a:ext cx="395027" cy="395027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D243518-3451-4A63-8778-9CF058DAB353}"/>
                </a:ext>
              </a:extLst>
            </p:cNvPr>
            <p:cNvSpPr/>
            <p:nvPr/>
          </p:nvSpPr>
          <p:spPr bwMode="auto">
            <a:xfrm rot="10800000">
              <a:off x="6852834" y="4873029"/>
              <a:ext cx="362310" cy="362310"/>
            </a:xfrm>
            <a:custGeom>
              <a:avLst/>
              <a:gdLst>
                <a:gd name="connsiteX0" fmla="*/ 181155 w 362310"/>
                <a:gd name="connsiteY0" fmla="*/ 181155 h 362310"/>
                <a:gd name="connsiteX1" fmla="*/ 0 w 362310"/>
                <a:gd name="connsiteY1" fmla="*/ 181155 h 362310"/>
                <a:gd name="connsiteX2" fmla="*/ 53490 w 362310"/>
                <a:gd name="connsiteY2" fmla="*/ 52630 h 362310"/>
                <a:gd name="connsiteX3" fmla="*/ 182371 w 362310"/>
                <a:gd name="connsiteY3" fmla="*/ 4 h 362310"/>
                <a:gd name="connsiteX4" fmla="*/ 181155 w 362310"/>
                <a:gd name="connsiteY4" fmla="*/ 181155 h 362310"/>
                <a:gd name="connsiteX5" fmla="*/ 179939 w 362310"/>
                <a:gd name="connsiteY5" fmla="*/ 362306 h 362310"/>
                <a:gd name="connsiteX6" fmla="*/ 181155 w 362310"/>
                <a:gd name="connsiteY6" fmla="*/ 181155 h 362310"/>
                <a:gd name="connsiteX7" fmla="*/ 362310 w 362310"/>
                <a:gd name="connsiteY7" fmla="*/ 181155 h 362310"/>
                <a:gd name="connsiteX8" fmla="*/ 308820 w 362310"/>
                <a:gd name="connsiteY8" fmla="*/ 309680 h 362310"/>
                <a:gd name="connsiteX9" fmla="*/ 179939 w 362310"/>
                <a:gd name="connsiteY9" fmla="*/ 362306 h 3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310" h="362310">
                  <a:moveTo>
                    <a:pt x="181155" y="181155"/>
                  </a:moveTo>
                  <a:lnTo>
                    <a:pt x="0" y="181155"/>
                  </a:lnTo>
                  <a:cubicBezTo>
                    <a:pt x="0" y="132899"/>
                    <a:pt x="19253" y="86637"/>
                    <a:pt x="53490" y="52630"/>
                  </a:cubicBezTo>
                  <a:cubicBezTo>
                    <a:pt x="87727" y="18623"/>
                    <a:pt x="134117" y="-320"/>
                    <a:pt x="182371" y="4"/>
                  </a:cubicBezTo>
                  <a:cubicBezTo>
                    <a:pt x="181966" y="60388"/>
                    <a:pt x="181560" y="120771"/>
                    <a:pt x="181155" y="181155"/>
                  </a:cubicBezTo>
                  <a:close/>
                  <a:moveTo>
                    <a:pt x="179939" y="362306"/>
                  </a:moveTo>
                  <a:cubicBezTo>
                    <a:pt x="180344" y="301922"/>
                    <a:pt x="180750" y="241539"/>
                    <a:pt x="181155" y="181155"/>
                  </a:cubicBezTo>
                  <a:lnTo>
                    <a:pt x="362310" y="181155"/>
                  </a:lnTo>
                  <a:cubicBezTo>
                    <a:pt x="362310" y="229411"/>
                    <a:pt x="343057" y="275673"/>
                    <a:pt x="308820" y="309680"/>
                  </a:cubicBezTo>
                  <a:cubicBezTo>
                    <a:pt x="274583" y="343687"/>
                    <a:pt x="228193" y="362630"/>
                    <a:pt x="179939" y="36230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93E0861-C8DB-474C-AC74-F7E5E63EB0F3}"/>
              </a:ext>
            </a:extLst>
          </p:cNvPr>
          <p:cNvGrpSpPr/>
          <p:nvPr/>
        </p:nvGrpSpPr>
        <p:grpSpPr>
          <a:xfrm flipH="1">
            <a:off x="3967402" y="2731207"/>
            <a:ext cx="142766" cy="142766"/>
            <a:chOff x="6836475" y="4856671"/>
            <a:chExt cx="395027" cy="395027"/>
          </a:xfrm>
          <a:solidFill>
            <a:schemeClr val="bg1">
              <a:alpha val="50000"/>
            </a:schemeClr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B70D1F2-F525-4B60-8CCC-F7FA9C6A2B5A}"/>
                </a:ext>
              </a:extLst>
            </p:cNvPr>
            <p:cNvSpPr/>
            <p:nvPr/>
          </p:nvSpPr>
          <p:spPr bwMode="auto">
            <a:xfrm>
              <a:off x="6836475" y="4856671"/>
              <a:ext cx="395027" cy="395027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8F13DF9-3D25-4C8C-9302-CE39734FDF31}"/>
                </a:ext>
              </a:extLst>
            </p:cNvPr>
            <p:cNvSpPr/>
            <p:nvPr/>
          </p:nvSpPr>
          <p:spPr bwMode="auto">
            <a:xfrm rot="10800000">
              <a:off x="6852834" y="4873029"/>
              <a:ext cx="362310" cy="362310"/>
            </a:xfrm>
            <a:custGeom>
              <a:avLst/>
              <a:gdLst>
                <a:gd name="connsiteX0" fmla="*/ 181155 w 362310"/>
                <a:gd name="connsiteY0" fmla="*/ 181155 h 362310"/>
                <a:gd name="connsiteX1" fmla="*/ 0 w 362310"/>
                <a:gd name="connsiteY1" fmla="*/ 181155 h 362310"/>
                <a:gd name="connsiteX2" fmla="*/ 53490 w 362310"/>
                <a:gd name="connsiteY2" fmla="*/ 52630 h 362310"/>
                <a:gd name="connsiteX3" fmla="*/ 182371 w 362310"/>
                <a:gd name="connsiteY3" fmla="*/ 4 h 362310"/>
                <a:gd name="connsiteX4" fmla="*/ 181155 w 362310"/>
                <a:gd name="connsiteY4" fmla="*/ 181155 h 362310"/>
                <a:gd name="connsiteX5" fmla="*/ 179939 w 362310"/>
                <a:gd name="connsiteY5" fmla="*/ 362306 h 362310"/>
                <a:gd name="connsiteX6" fmla="*/ 181155 w 362310"/>
                <a:gd name="connsiteY6" fmla="*/ 181155 h 362310"/>
                <a:gd name="connsiteX7" fmla="*/ 362310 w 362310"/>
                <a:gd name="connsiteY7" fmla="*/ 181155 h 362310"/>
                <a:gd name="connsiteX8" fmla="*/ 308820 w 362310"/>
                <a:gd name="connsiteY8" fmla="*/ 309680 h 362310"/>
                <a:gd name="connsiteX9" fmla="*/ 179939 w 362310"/>
                <a:gd name="connsiteY9" fmla="*/ 362306 h 3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310" h="362310">
                  <a:moveTo>
                    <a:pt x="181155" y="181155"/>
                  </a:moveTo>
                  <a:lnTo>
                    <a:pt x="0" y="181155"/>
                  </a:lnTo>
                  <a:cubicBezTo>
                    <a:pt x="0" y="132899"/>
                    <a:pt x="19253" y="86637"/>
                    <a:pt x="53490" y="52630"/>
                  </a:cubicBezTo>
                  <a:cubicBezTo>
                    <a:pt x="87727" y="18623"/>
                    <a:pt x="134117" y="-320"/>
                    <a:pt x="182371" y="4"/>
                  </a:cubicBezTo>
                  <a:cubicBezTo>
                    <a:pt x="181966" y="60388"/>
                    <a:pt x="181560" y="120771"/>
                    <a:pt x="181155" y="181155"/>
                  </a:cubicBezTo>
                  <a:close/>
                  <a:moveTo>
                    <a:pt x="179939" y="362306"/>
                  </a:moveTo>
                  <a:cubicBezTo>
                    <a:pt x="180344" y="301922"/>
                    <a:pt x="180750" y="241539"/>
                    <a:pt x="181155" y="181155"/>
                  </a:cubicBezTo>
                  <a:lnTo>
                    <a:pt x="362310" y="181155"/>
                  </a:lnTo>
                  <a:cubicBezTo>
                    <a:pt x="362310" y="229411"/>
                    <a:pt x="343057" y="275673"/>
                    <a:pt x="308820" y="309680"/>
                  </a:cubicBezTo>
                  <a:cubicBezTo>
                    <a:pt x="274583" y="343687"/>
                    <a:pt x="228193" y="362630"/>
                    <a:pt x="179939" y="36230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E3B2FD-109D-47E0-BD7B-5642AA243D4D}"/>
              </a:ext>
            </a:extLst>
          </p:cNvPr>
          <p:cNvCxnSpPr>
            <a:cxnSpLocks/>
          </p:cNvCxnSpPr>
          <p:nvPr/>
        </p:nvCxnSpPr>
        <p:spPr bwMode="auto">
          <a:xfrm>
            <a:off x="11422383" y="1696412"/>
            <a:ext cx="0" cy="340234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BE9C07F-B707-404C-A076-3B3C59494458}"/>
              </a:ext>
            </a:extLst>
          </p:cNvPr>
          <p:cNvSpPr txBox="1"/>
          <p:nvPr/>
        </p:nvSpPr>
        <p:spPr>
          <a:xfrm>
            <a:off x="3727680" y="2615734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5652B6-578C-47F9-A76C-5EE8FE49EF99}"/>
              </a:ext>
            </a:extLst>
          </p:cNvPr>
          <p:cNvSpPr txBox="1"/>
          <p:nvPr/>
        </p:nvSpPr>
        <p:spPr>
          <a:xfrm>
            <a:off x="3623200" y="2910306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MR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77A19-408E-48C8-9F60-67ED1123A730}"/>
              </a:ext>
            </a:extLst>
          </p:cNvPr>
          <p:cNvSpPr txBox="1"/>
          <p:nvPr/>
        </p:nvSpPr>
        <p:spPr>
          <a:xfrm>
            <a:off x="5156425" y="5671654"/>
            <a:ext cx="668956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For easy stability, </a:t>
            </a:r>
            <a:r>
              <a:rPr lang="en-US" sz="1600" b="1" dirty="0"/>
              <a:t>mean aero area</a:t>
            </a:r>
            <a:r>
              <a:rPr lang="en-US" sz="1600" dirty="0"/>
              <a:t> wants to be </a:t>
            </a:r>
            <a:r>
              <a:rPr lang="en-US" sz="1600" b="1" u="sng" dirty="0"/>
              <a:t>behind</a:t>
            </a:r>
            <a:r>
              <a:rPr lang="en-US" sz="1600" dirty="0"/>
              <a:t> the </a:t>
            </a:r>
            <a:r>
              <a:rPr lang="en-US" sz="1600" b="1" dirty="0"/>
              <a:t>mean rotor area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A92013E-3E14-93CF-5E62-0BCB933AFA74}"/>
              </a:ext>
            </a:extLst>
          </p:cNvPr>
          <p:cNvSpPr/>
          <p:nvPr/>
        </p:nvSpPr>
        <p:spPr>
          <a:xfrm>
            <a:off x="8408194" y="2760246"/>
            <a:ext cx="3017044" cy="525879"/>
          </a:xfrm>
          <a:custGeom>
            <a:avLst/>
            <a:gdLst>
              <a:gd name="connsiteX0" fmla="*/ 3024188 w 3043238"/>
              <a:gd name="connsiteY0" fmla="*/ 0 h 509587"/>
              <a:gd name="connsiteX1" fmla="*/ 695325 w 3043238"/>
              <a:gd name="connsiteY1" fmla="*/ 0 h 509587"/>
              <a:gd name="connsiteX2" fmla="*/ 261938 w 3043238"/>
              <a:gd name="connsiteY2" fmla="*/ 0 h 509587"/>
              <a:gd name="connsiteX3" fmla="*/ 0 w 3043238"/>
              <a:gd name="connsiteY3" fmla="*/ 176212 h 509587"/>
              <a:gd name="connsiteX4" fmla="*/ 0 w 3043238"/>
              <a:gd name="connsiteY4" fmla="*/ 442912 h 509587"/>
              <a:gd name="connsiteX5" fmla="*/ 2609850 w 3043238"/>
              <a:gd name="connsiteY5" fmla="*/ 509587 h 509587"/>
              <a:gd name="connsiteX6" fmla="*/ 3043238 w 3043238"/>
              <a:gd name="connsiteY6" fmla="*/ 509587 h 509587"/>
              <a:gd name="connsiteX7" fmla="*/ 3024188 w 3043238"/>
              <a:gd name="connsiteY7" fmla="*/ 0 h 509587"/>
              <a:gd name="connsiteX0" fmla="*/ 3024188 w 3043238"/>
              <a:gd name="connsiteY0" fmla="*/ 13052 h 522639"/>
              <a:gd name="connsiteX1" fmla="*/ 695325 w 3043238"/>
              <a:gd name="connsiteY1" fmla="*/ 13052 h 522639"/>
              <a:gd name="connsiteX2" fmla="*/ 261938 w 3043238"/>
              <a:gd name="connsiteY2" fmla="*/ 13052 h 522639"/>
              <a:gd name="connsiteX3" fmla="*/ 0 w 3043238"/>
              <a:gd name="connsiteY3" fmla="*/ 189264 h 522639"/>
              <a:gd name="connsiteX4" fmla="*/ 0 w 3043238"/>
              <a:gd name="connsiteY4" fmla="*/ 455964 h 522639"/>
              <a:gd name="connsiteX5" fmla="*/ 2609850 w 3043238"/>
              <a:gd name="connsiteY5" fmla="*/ 522639 h 522639"/>
              <a:gd name="connsiteX6" fmla="*/ 3043238 w 3043238"/>
              <a:gd name="connsiteY6" fmla="*/ 522639 h 522639"/>
              <a:gd name="connsiteX7" fmla="*/ 3024188 w 3043238"/>
              <a:gd name="connsiteY7" fmla="*/ 13052 h 522639"/>
              <a:gd name="connsiteX0" fmla="*/ 3024188 w 3043238"/>
              <a:gd name="connsiteY0" fmla="*/ 8059 h 517646"/>
              <a:gd name="connsiteX1" fmla="*/ 695325 w 3043238"/>
              <a:gd name="connsiteY1" fmla="*/ 8059 h 517646"/>
              <a:gd name="connsiteX2" fmla="*/ 293162 w 3043238"/>
              <a:gd name="connsiteY2" fmla="*/ 15203 h 517646"/>
              <a:gd name="connsiteX3" fmla="*/ 0 w 3043238"/>
              <a:gd name="connsiteY3" fmla="*/ 184271 h 517646"/>
              <a:gd name="connsiteX4" fmla="*/ 0 w 3043238"/>
              <a:gd name="connsiteY4" fmla="*/ 450971 h 517646"/>
              <a:gd name="connsiteX5" fmla="*/ 2609850 w 3043238"/>
              <a:gd name="connsiteY5" fmla="*/ 517646 h 517646"/>
              <a:gd name="connsiteX6" fmla="*/ 3043238 w 3043238"/>
              <a:gd name="connsiteY6" fmla="*/ 517646 h 517646"/>
              <a:gd name="connsiteX7" fmla="*/ 3024188 w 3043238"/>
              <a:gd name="connsiteY7" fmla="*/ 8059 h 517646"/>
              <a:gd name="connsiteX0" fmla="*/ 3024188 w 3043238"/>
              <a:gd name="connsiteY0" fmla="*/ 10127 h 519714"/>
              <a:gd name="connsiteX1" fmla="*/ 695325 w 3043238"/>
              <a:gd name="connsiteY1" fmla="*/ 10127 h 519714"/>
              <a:gd name="connsiteX2" fmla="*/ 293162 w 3043238"/>
              <a:gd name="connsiteY2" fmla="*/ 17271 h 519714"/>
              <a:gd name="connsiteX3" fmla="*/ 0 w 3043238"/>
              <a:gd name="connsiteY3" fmla="*/ 186339 h 519714"/>
              <a:gd name="connsiteX4" fmla="*/ 0 w 3043238"/>
              <a:gd name="connsiteY4" fmla="*/ 453039 h 519714"/>
              <a:gd name="connsiteX5" fmla="*/ 2609850 w 3043238"/>
              <a:gd name="connsiteY5" fmla="*/ 519714 h 519714"/>
              <a:gd name="connsiteX6" fmla="*/ 3043238 w 3043238"/>
              <a:gd name="connsiteY6" fmla="*/ 519714 h 519714"/>
              <a:gd name="connsiteX7" fmla="*/ 3024188 w 3043238"/>
              <a:gd name="connsiteY7" fmla="*/ 10127 h 519714"/>
              <a:gd name="connsiteX0" fmla="*/ 3024188 w 3043238"/>
              <a:gd name="connsiteY0" fmla="*/ 14284 h 523871"/>
              <a:gd name="connsiteX1" fmla="*/ 695325 w 3043238"/>
              <a:gd name="connsiteY1" fmla="*/ 2378 h 523871"/>
              <a:gd name="connsiteX2" fmla="*/ 293162 w 3043238"/>
              <a:gd name="connsiteY2" fmla="*/ 21428 h 523871"/>
              <a:gd name="connsiteX3" fmla="*/ 0 w 3043238"/>
              <a:gd name="connsiteY3" fmla="*/ 190496 h 523871"/>
              <a:gd name="connsiteX4" fmla="*/ 0 w 3043238"/>
              <a:gd name="connsiteY4" fmla="*/ 457196 h 523871"/>
              <a:gd name="connsiteX5" fmla="*/ 2609850 w 3043238"/>
              <a:gd name="connsiteY5" fmla="*/ 523871 h 523871"/>
              <a:gd name="connsiteX6" fmla="*/ 3043238 w 3043238"/>
              <a:gd name="connsiteY6" fmla="*/ 523871 h 523871"/>
              <a:gd name="connsiteX7" fmla="*/ 3024188 w 3043238"/>
              <a:gd name="connsiteY7" fmla="*/ 14284 h 523871"/>
              <a:gd name="connsiteX0" fmla="*/ 3024188 w 3043238"/>
              <a:gd name="connsiteY0" fmla="*/ 16292 h 525879"/>
              <a:gd name="connsiteX1" fmla="*/ 695325 w 3043238"/>
              <a:gd name="connsiteY1" fmla="*/ 4386 h 525879"/>
              <a:gd name="connsiteX2" fmla="*/ 293162 w 3043238"/>
              <a:gd name="connsiteY2" fmla="*/ 23436 h 525879"/>
              <a:gd name="connsiteX3" fmla="*/ 0 w 3043238"/>
              <a:gd name="connsiteY3" fmla="*/ 192504 h 525879"/>
              <a:gd name="connsiteX4" fmla="*/ 0 w 3043238"/>
              <a:gd name="connsiteY4" fmla="*/ 459204 h 525879"/>
              <a:gd name="connsiteX5" fmla="*/ 2609850 w 3043238"/>
              <a:gd name="connsiteY5" fmla="*/ 525879 h 525879"/>
              <a:gd name="connsiteX6" fmla="*/ 3043238 w 3043238"/>
              <a:gd name="connsiteY6" fmla="*/ 525879 h 525879"/>
              <a:gd name="connsiteX7" fmla="*/ 3024188 w 3043238"/>
              <a:gd name="connsiteY7" fmla="*/ 16292 h 525879"/>
              <a:gd name="connsiteX0" fmla="*/ 3024188 w 3043238"/>
              <a:gd name="connsiteY0" fmla="*/ 16292 h 525879"/>
              <a:gd name="connsiteX1" fmla="*/ 695325 w 3043238"/>
              <a:gd name="connsiteY1" fmla="*/ 4386 h 525879"/>
              <a:gd name="connsiteX2" fmla="*/ 293162 w 3043238"/>
              <a:gd name="connsiteY2" fmla="*/ 23436 h 525879"/>
              <a:gd name="connsiteX3" fmla="*/ 0 w 3043238"/>
              <a:gd name="connsiteY3" fmla="*/ 192504 h 525879"/>
              <a:gd name="connsiteX4" fmla="*/ 0 w 3043238"/>
              <a:gd name="connsiteY4" fmla="*/ 468729 h 525879"/>
              <a:gd name="connsiteX5" fmla="*/ 2609850 w 3043238"/>
              <a:gd name="connsiteY5" fmla="*/ 525879 h 525879"/>
              <a:gd name="connsiteX6" fmla="*/ 3043238 w 3043238"/>
              <a:gd name="connsiteY6" fmla="*/ 525879 h 525879"/>
              <a:gd name="connsiteX7" fmla="*/ 3024188 w 3043238"/>
              <a:gd name="connsiteY7" fmla="*/ 16292 h 525879"/>
              <a:gd name="connsiteX0" fmla="*/ 3024188 w 3043238"/>
              <a:gd name="connsiteY0" fmla="*/ 16292 h 525879"/>
              <a:gd name="connsiteX1" fmla="*/ 695325 w 3043238"/>
              <a:gd name="connsiteY1" fmla="*/ 4386 h 525879"/>
              <a:gd name="connsiteX2" fmla="*/ 293162 w 3043238"/>
              <a:gd name="connsiteY2" fmla="*/ 23436 h 525879"/>
              <a:gd name="connsiteX3" fmla="*/ 0 w 3043238"/>
              <a:gd name="connsiteY3" fmla="*/ 192504 h 525879"/>
              <a:gd name="connsiteX4" fmla="*/ 0 w 3043238"/>
              <a:gd name="connsiteY4" fmla="*/ 468729 h 525879"/>
              <a:gd name="connsiteX5" fmla="*/ 2609850 w 3043238"/>
              <a:gd name="connsiteY5" fmla="*/ 525879 h 525879"/>
              <a:gd name="connsiteX6" fmla="*/ 3043238 w 3043238"/>
              <a:gd name="connsiteY6" fmla="*/ 525879 h 525879"/>
              <a:gd name="connsiteX7" fmla="*/ 3024188 w 3043238"/>
              <a:gd name="connsiteY7" fmla="*/ 16292 h 525879"/>
              <a:gd name="connsiteX0" fmla="*/ 3024188 w 3043238"/>
              <a:gd name="connsiteY0" fmla="*/ 16292 h 525879"/>
              <a:gd name="connsiteX1" fmla="*/ 695325 w 3043238"/>
              <a:gd name="connsiteY1" fmla="*/ 4386 h 525879"/>
              <a:gd name="connsiteX2" fmla="*/ 293162 w 3043238"/>
              <a:gd name="connsiteY2" fmla="*/ 23436 h 525879"/>
              <a:gd name="connsiteX3" fmla="*/ 0 w 3043238"/>
              <a:gd name="connsiteY3" fmla="*/ 192504 h 525879"/>
              <a:gd name="connsiteX4" fmla="*/ 0 w 3043238"/>
              <a:gd name="connsiteY4" fmla="*/ 468729 h 525879"/>
              <a:gd name="connsiteX5" fmla="*/ 2609850 w 3043238"/>
              <a:gd name="connsiteY5" fmla="*/ 525879 h 525879"/>
              <a:gd name="connsiteX6" fmla="*/ 3043238 w 3043238"/>
              <a:gd name="connsiteY6" fmla="*/ 525879 h 525879"/>
              <a:gd name="connsiteX7" fmla="*/ 3024188 w 3043238"/>
              <a:gd name="connsiteY7" fmla="*/ 16292 h 525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3238" h="525879">
                <a:moveTo>
                  <a:pt x="3024188" y="16292"/>
                </a:moveTo>
                <a:lnTo>
                  <a:pt x="695325" y="4386"/>
                </a:lnTo>
                <a:cubicBezTo>
                  <a:pt x="415095" y="-376"/>
                  <a:pt x="409049" y="-7917"/>
                  <a:pt x="293162" y="23436"/>
                </a:cubicBezTo>
                <a:cubicBezTo>
                  <a:pt x="177275" y="54789"/>
                  <a:pt x="43656" y="118685"/>
                  <a:pt x="0" y="192504"/>
                </a:cubicBezTo>
                <a:lnTo>
                  <a:pt x="0" y="468729"/>
                </a:lnTo>
                <a:cubicBezTo>
                  <a:pt x="872353" y="518735"/>
                  <a:pt x="1739900" y="506829"/>
                  <a:pt x="2609850" y="525879"/>
                </a:cubicBezTo>
                <a:lnTo>
                  <a:pt x="3043238" y="525879"/>
                </a:lnTo>
                <a:lnTo>
                  <a:pt x="3024188" y="16292"/>
                </a:lnTo>
                <a:close/>
              </a:path>
            </a:pathLst>
          </a:custGeom>
          <a:solidFill>
            <a:srgbClr val="C00000">
              <a:alpha val="25000"/>
            </a:srgbClr>
          </a:solidFill>
          <a:ln w="12700" cap="flat" cmpd="sng" algn="ctr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9DD71-DFC5-ED20-729E-A303F403382D}"/>
              </a:ext>
            </a:extLst>
          </p:cNvPr>
          <p:cNvSpPr/>
          <p:nvPr/>
        </p:nvSpPr>
        <p:spPr>
          <a:xfrm>
            <a:off x="10591754" y="4893365"/>
            <a:ext cx="1530384" cy="205393"/>
          </a:xfrm>
          <a:prstGeom prst="rect">
            <a:avLst/>
          </a:prstGeom>
          <a:solidFill>
            <a:srgbClr val="C00000">
              <a:alpha val="25000"/>
            </a:srgbClr>
          </a:solidFill>
          <a:ln w="12700" cap="flat" cmpd="sng" algn="ctr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E531D9-82BB-55F9-FE77-9B9092AE10BA}"/>
              </a:ext>
            </a:extLst>
          </p:cNvPr>
          <p:cNvSpPr/>
          <p:nvPr/>
        </p:nvSpPr>
        <p:spPr bwMode="auto">
          <a:xfrm>
            <a:off x="8714103" y="1889760"/>
            <a:ext cx="670560" cy="670560"/>
          </a:xfrm>
          <a:prstGeom prst="ellipse">
            <a:avLst/>
          </a:prstGeom>
          <a:solidFill>
            <a:srgbClr val="00B0F0">
              <a:alpha val="25000"/>
            </a:srgb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625B9E-92D0-1DEC-DBA1-3E6C539BFA4B}"/>
              </a:ext>
            </a:extLst>
          </p:cNvPr>
          <p:cNvSpPr/>
          <p:nvPr/>
        </p:nvSpPr>
        <p:spPr bwMode="auto">
          <a:xfrm>
            <a:off x="8676003" y="3312795"/>
            <a:ext cx="670560" cy="670560"/>
          </a:xfrm>
          <a:prstGeom prst="ellipse">
            <a:avLst/>
          </a:prstGeom>
          <a:solidFill>
            <a:srgbClr val="00B0F0">
              <a:alpha val="25000"/>
            </a:srgb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CF4F61-6272-F4E2-293C-7570EE93D590}"/>
              </a:ext>
            </a:extLst>
          </p:cNvPr>
          <p:cNvSpPr/>
          <p:nvPr/>
        </p:nvSpPr>
        <p:spPr bwMode="auto">
          <a:xfrm>
            <a:off x="10200479" y="1889760"/>
            <a:ext cx="670560" cy="670560"/>
          </a:xfrm>
          <a:prstGeom prst="ellipse">
            <a:avLst/>
          </a:prstGeom>
          <a:solidFill>
            <a:srgbClr val="00B0F0">
              <a:alpha val="25000"/>
            </a:srgb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555F77-FE93-C64C-6E87-734F0C7E3A67}"/>
              </a:ext>
            </a:extLst>
          </p:cNvPr>
          <p:cNvSpPr/>
          <p:nvPr/>
        </p:nvSpPr>
        <p:spPr bwMode="auto">
          <a:xfrm>
            <a:off x="10159998" y="3312795"/>
            <a:ext cx="670560" cy="670560"/>
          </a:xfrm>
          <a:prstGeom prst="ellipse">
            <a:avLst/>
          </a:prstGeom>
          <a:solidFill>
            <a:srgbClr val="00B0F0">
              <a:alpha val="25000"/>
            </a:srgbClr>
          </a:solidFill>
          <a:ln w="28575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5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FF87-15A6-4E3A-A089-E7CD4F5D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Forward Transition Problem:</a:t>
            </a:r>
            <a:br>
              <a:rPr lang="en-US" dirty="0"/>
            </a:br>
            <a:r>
              <a:rPr lang="en-US" dirty="0"/>
              <a:t>1: Pitching moment</a:t>
            </a: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DF06940-AABC-45E2-8CAB-389271612950}"/>
              </a:ext>
            </a:extLst>
          </p:cNvPr>
          <p:cNvSpPr/>
          <p:nvPr/>
        </p:nvSpPr>
        <p:spPr bwMode="auto">
          <a:xfrm rot="16200000">
            <a:off x="1861215" y="4261172"/>
            <a:ext cx="300059" cy="1084320"/>
          </a:xfrm>
          <a:custGeom>
            <a:avLst/>
            <a:gdLst>
              <a:gd name="connsiteX0" fmla="*/ 283465 w 283465"/>
              <a:gd name="connsiteY0" fmla="*/ 363752 h 1643436"/>
              <a:gd name="connsiteX1" fmla="*/ 283465 w 283465"/>
              <a:gd name="connsiteY1" fmla="*/ 1122686 h 1643436"/>
              <a:gd name="connsiteX2" fmla="*/ 283388 w 283465"/>
              <a:gd name="connsiteY2" fmla="*/ 1122686 h 1643436"/>
              <a:gd name="connsiteX3" fmla="*/ 283465 w 283465"/>
              <a:gd name="connsiteY3" fmla="*/ 1124092 h 1643436"/>
              <a:gd name="connsiteX4" fmla="*/ 143065 w 283465"/>
              <a:gd name="connsiteY4" fmla="*/ 1643436 h 1643436"/>
              <a:gd name="connsiteX5" fmla="*/ 2665 w 283465"/>
              <a:gd name="connsiteY5" fmla="*/ 1124092 h 1643436"/>
              <a:gd name="connsiteX6" fmla="*/ 2741 w 283465"/>
              <a:gd name="connsiteY6" fmla="*/ 1122686 h 1643436"/>
              <a:gd name="connsiteX7" fmla="*/ 2666 w 283465"/>
              <a:gd name="connsiteY7" fmla="*/ 1122686 h 1643436"/>
              <a:gd name="connsiteX8" fmla="*/ 2666 w 283465"/>
              <a:gd name="connsiteY8" fmla="*/ 364395 h 1643436"/>
              <a:gd name="connsiteX9" fmla="*/ 0 w 283465"/>
              <a:gd name="connsiteY9" fmla="*/ 364395 h 1643436"/>
              <a:gd name="connsiteX10" fmla="*/ 70866 w 283465"/>
              <a:gd name="connsiteY10" fmla="*/ 0 h 1643436"/>
              <a:gd name="connsiteX11" fmla="*/ 212598 w 283465"/>
              <a:gd name="connsiteY11" fmla="*/ 0 h 1643436"/>
              <a:gd name="connsiteX12" fmla="*/ 283339 w 283465"/>
              <a:gd name="connsiteY12" fmla="*/ 363752 h 16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465" h="1643436">
                <a:moveTo>
                  <a:pt x="283465" y="363752"/>
                </a:moveTo>
                <a:lnTo>
                  <a:pt x="283465" y="1122686"/>
                </a:lnTo>
                <a:lnTo>
                  <a:pt x="283388" y="1122686"/>
                </a:lnTo>
                <a:lnTo>
                  <a:pt x="283465" y="1124092"/>
                </a:lnTo>
                <a:cubicBezTo>
                  <a:pt x="283465" y="1410918"/>
                  <a:pt x="220606" y="1643436"/>
                  <a:pt x="143065" y="1643436"/>
                </a:cubicBezTo>
                <a:cubicBezTo>
                  <a:pt x="65524" y="1643436"/>
                  <a:pt x="2665" y="1410918"/>
                  <a:pt x="2665" y="1124092"/>
                </a:cubicBezTo>
                <a:lnTo>
                  <a:pt x="2741" y="1122686"/>
                </a:lnTo>
                <a:lnTo>
                  <a:pt x="2666" y="1122686"/>
                </a:lnTo>
                <a:lnTo>
                  <a:pt x="2666" y="364395"/>
                </a:lnTo>
                <a:lnTo>
                  <a:pt x="0" y="364395"/>
                </a:lnTo>
                <a:lnTo>
                  <a:pt x="70866" y="0"/>
                </a:lnTo>
                <a:lnTo>
                  <a:pt x="212598" y="0"/>
                </a:lnTo>
                <a:lnTo>
                  <a:pt x="283339" y="36375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3F95810-AD68-497C-B702-BB08D7E15FE6}"/>
              </a:ext>
            </a:extLst>
          </p:cNvPr>
          <p:cNvSpPr/>
          <p:nvPr/>
        </p:nvSpPr>
        <p:spPr bwMode="auto">
          <a:xfrm rot="16200000">
            <a:off x="1861215" y="2043390"/>
            <a:ext cx="300059" cy="1084320"/>
          </a:xfrm>
          <a:custGeom>
            <a:avLst/>
            <a:gdLst>
              <a:gd name="connsiteX0" fmla="*/ 283465 w 283465"/>
              <a:gd name="connsiteY0" fmla="*/ 363752 h 1643436"/>
              <a:gd name="connsiteX1" fmla="*/ 283465 w 283465"/>
              <a:gd name="connsiteY1" fmla="*/ 1122686 h 1643436"/>
              <a:gd name="connsiteX2" fmla="*/ 283388 w 283465"/>
              <a:gd name="connsiteY2" fmla="*/ 1122686 h 1643436"/>
              <a:gd name="connsiteX3" fmla="*/ 283465 w 283465"/>
              <a:gd name="connsiteY3" fmla="*/ 1124092 h 1643436"/>
              <a:gd name="connsiteX4" fmla="*/ 143065 w 283465"/>
              <a:gd name="connsiteY4" fmla="*/ 1643436 h 1643436"/>
              <a:gd name="connsiteX5" fmla="*/ 2665 w 283465"/>
              <a:gd name="connsiteY5" fmla="*/ 1124092 h 1643436"/>
              <a:gd name="connsiteX6" fmla="*/ 2741 w 283465"/>
              <a:gd name="connsiteY6" fmla="*/ 1122686 h 1643436"/>
              <a:gd name="connsiteX7" fmla="*/ 2666 w 283465"/>
              <a:gd name="connsiteY7" fmla="*/ 1122686 h 1643436"/>
              <a:gd name="connsiteX8" fmla="*/ 2666 w 283465"/>
              <a:gd name="connsiteY8" fmla="*/ 364395 h 1643436"/>
              <a:gd name="connsiteX9" fmla="*/ 0 w 283465"/>
              <a:gd name="connsiteY9" fmla="*/ 364395 h 1643436"/>
              <a:gd name="connsiteX10" fmla="*/ 70866 w 283465"/>
              <a:gd name="connsiteY10" fmla="*/ 0 h 1643436"/>
              <a:gd name="connsiteX11" fmla="*/ 212598 w 283465"/>
              <a:gd name="connsiteY11" fmla="*/ 0 h 1643436"/>
              <a:gd name="connsiteX12" fmla="*/ 283339 w 283465"/>
              <a:gd name="connsiteY12" fmla="*/ 363752 h 16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465" h="1643436">
                <a:moveTo>
                  <a:pt x="283465" y="363752"/>
                </a:moveTo>
                <a:lnTo>
                  <a:pt x="283465" y="1122686"/>
                </a:lnTo>
                <a:lnTo>
                  <a:pt x="283388" y="1122686"/>
                </a:lnTo>
                <a:lnTo>
                  <a:pt x="283465" y="1124092"/>
                </a:lnTo>
                <a:cubicBezTo>
                  <a:pt x="283465" y="1410918"/>
                  <a:pt x="220606" y="1643436"/>
                  <a:pt x="143065" y="1643436"/>
                </a:cubicBezTo>
                <a:cubicBezTo>
                  <a:pt x="65524" y="1643436"/>
                  <a:pt x="2665" y="1410918"/>
                  <a:pt x="2665" y="1124092"/>
                </a:cubicBezTo>
                <a:lnTo>
                  <a:pt x="2741" y="1122686"/>
                </a:lnTo>
                <a:lnTo>
                  <a:pt x="2666" y="1122686"/>
                </a:lnTo>
                <a:lnTo>
                  <a:pt x="2666" y="364395"/>
                </a:lnTo>
                <a:lnTo>
                  <a:pt x="0" y="364395"/>
                </a:lnTo>
                <a:lnTo>
                  <a:pt x="70866" y="0"/>
                </a:lnTo>
                <a:lnTo>
                  <a:pt x="212598" y="0"/>
                </a:lnTo>
                <a:lnTo>
                  <a:pt x="283339" y="36375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96" name="Trapezoid 95">
            <a:extLst>
              <a:ext uri="{FF2B5EF4-FFF2-40B4-BE49-F238E27FC236}">
                <a16:creationId xmlns:a16="http://schemas.microsoft.com/office/drawing/2014/main" id="{BEDC0114-012E-4A25-96CE-A26B26EFD9EA}"/>
              </a:ext>
            </a:extLst>
          </p:cNvPr>
          <p:cNvSpPr/>
          <p:nvPr/>
        </p:nvSpPr>
        <p:spPr bwMode="auto">
          <a:xfrm>
            <a:off x="546073" y="1977330"/>
            <a:ext cx="321201" cy="385915"/>
          </a:xfrm>
          <a:prstGeom prst="trapezoid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D2738655-BD1A-4B59-AF97-E89E31514B23}"/>
              </a:ext>
            </a:extLst>
          </p:cNvPr>
          <p:cNvSpPr/>
          <p:nvPr/>
        </p:nvSpPr>
        <p:spPr bwMode="auto">
          <a:xfrm>
            <a:off x="1167954" y="2254380"/>
            <a:ext cx="180073" cy="137397"/>
          </a:xfrm>
          <a:prstGeom prst="can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88" name="Cylinder 87">
            <a:extLst>
              <a:ext uri="{FF2B5EF4-FFF2-40B4-BE49-F238E27FC236}">
                <a16:creationId xmlns:a16="http://schemas.microsoft.com/office/drawing/2014/main" id="{83A08DE1-CD65-4C0E-880C-87E7C8977AC0}"/>
              </a:ext>
            </a:extLst>
          </p:cNvPr>
          <p:cNvSpPr/>
          <p:nvPr/>
        </p:nvSpPr>
        <p:spPr bwMode="auto">
          <a:xfrm>
            <a:off x="2926904" y="2254380"/>
            <a:ext cx="180073" cy="137397"/>
          </a:xfrm>
          <a:prstGeom prst="can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43DEC8-5992-47D5-AE26-A7036FB7F842}"/>
              </a:ext>
            </a:extLst>
          </p:cNvPr>
          <p:cNvSpPr/>
          <p:nvPr/>
        </p:nvSpPr>
        <p:spPr bwMode="auto">
          <a:xfrm>
            <a:off x="662827" y="2394356"/>
            <a:ext cx="2617062" cy="45719"/>
          </a:xfrm>
          <a:prstGeom prst="rect">
            <a:avLst/>
          </a:prstGeom>
          <a:solidFill>
            <a:schemeClr val="bg2"/>
          </a:solidFill>
          <a:ln w="571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4673AA-F55E-4790-9AEA-AE3A494E29BD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826520" y="4397516"/>
            <a:ext cx="0" cy="23273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CEAEB1-0BAC-4762-8C92-BFFD86987559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831507" y="2881335"/>
            <a:ext cx="0" cy="233736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C137E5-FC55-4048-9EF8-C2F337B8A79A}"/>
              </a:ext>
            </a:extLst>
          </p:cNvPr>
          <p:cNvGrpSpPr/>
          <p:nvPr/>
        </p:nvGrpSpPr>
        <p:grpSpPr>
          <a:xfrm rot="5400000">
            <a:off x="856609" y="4383963"/>
            <a:ext cx="2239178" cy="841796"/>
            <a:chOff x="1255449" y="2152648"/>
            <a:chExt cx="3830128" cy="1439898"/>
          </a:xfrm>
          <a:solidFill>
            <a:srgbClr val="FF9999"/>
          </a:solidFill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6E81D0E0-0892-47C1-98B0-52E52ADE47C1}"/>
                </a:ext>
              </a:extLst>
            </p:cNvPr>
            <p:cNvSpPr/>
            <p:nvPr/>
          </p:nvSpPr>
          <p:spPr bwMode="auto">
            <a:xfrm rot="5400000">
              <a:off x="3408096" y="1915065"/>
              <a:ext cx="1439898" cy="1915064"/>
            </a:xfrm>
            <a:prstGeom prst="trapezoid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637303B8-CA86-46BA-95F3-CA373F4B4DD4}"/>
                </a:ext>
              </a:extLst>
            </p:cNvPr>
            <p:cNvSpPr/>
            <p:nvPr/>
          </p:nvSpPr>
          <p:spPr bwMode="auto">
            <a:xfrm rot="16200000" flipH="1">
              <a:off x="1493032" y="1915065"/>
              <a:ext cx="1439898" cy="1915064"/>
            </a:xfrm>
            <a:prstGeom prst="trapezoid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9E6B058-EE70-4184-A328-1A471FFC8888}"/>
              </a:ext>
            </a:extLst>
          </p:cNvPr>
          <p:cNvSpPr/>
          <p:nvPr/>
        </p:nvSpPr>
        <p:spPr bwMode="auto">
          <a:xfrm rot="5400000">
            <a:off x="-47173" y="4669000"/>
            <a:ext cx="1510438" cy="258992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10DC3A4-7D79-47B9-9CA9-04AAB0E9234C}"/>
              </a:ext>
            </a:extLst>
          </p:cNvPr>
          <p:cNvSpPr/>
          <p:nvPr/>
        </p:nvSpPr>
        <p:spPr bwMode="auto">
          <a:xfrm rot="5400000">
            <a:off x="886867" y="5185565"/>
            <a:ext cx="736306" cy="73630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580319-C54C-4165-B150-2F0B2352FA04}"/>
              </a:ext>
            </a:extLst>
          </p:cNvPr>
          <p:cNvSpPr/>
          <p:nvPr/>
        </p:nvSpPr>
        <p:spPr bwMode="auto">
          <a:xfrm rot="5400000">
            <a:off x="2636276" y="3682693"/>
            <a:ext cx="736306" cy="73630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5F95A6E-D756-4414-8469-AFA6564BF1E1}"/>
              </a:ext>
            </a:extLst>
          </p:cNvPr>
          <p:cNvSpPr/>
          <p:nvPr/>
        </p:nvSpPr>
        <p:spPr bwMode="auto">
          <a:xfrm rot="5400000">
            <a:off x="2636276" y="5185565"/>
            <a:ext cx="736306" cy="73630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1787A6-403E-4858-A328-9396FAA08433}"/>
              </a:ext>
            </a:extLst>
          </p:cNvPr>
          <p:cNvGrpSpPr/>
          <p:nvPr/>
        </p:nvGrpSpPr>
        <p:grpSpPr>
          <a:xfrm rot="5400000" flipH="1">
            <a:off x="2056687" y="4735931"/>
            <a:ext cx="142766" cy="142766"/>
            <a:chOff x="6836475" y="4856671"/>
            <a:chExt cx="395027" cy="39502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3E4A353-DB7A-4D91-8F8C-6F4B48EC5047}"/>
                </a:ext>
              </a:extLst>
            </p:cNvPr>
            <p:cNvSpPr/>
            <p:nvPr/>
          </p:nvSpPr>
          <p:spPr bwMode="auto">
            <a:xfrm>
              <a:off x="6836475" y="4856671"/>
              <a:ext cx="395027" cy="39502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B32C81-6496-4776-81D6-442AE7EAA7FD}"/>
                </a:ext>
              </a:extLst>
            </p:cNvPr>
            <p:cNvSpPr/>
            <p:nvPr/>
          </p:nvSpPr>
          <p:spPr bwMode="auto">
            <a:xfrm rot="10800000">
              <a:off x="6852834" y="4873029"/>
              <a:ext cx="362310" cy="362310"/>
            </a:xfrm>
            <a:custGeom>
              <a:avLst/>
              <a:gdLst>
                <a:gd name="connsiteX0" fmla="*/ 181155 w 362310"/>
                <a:gd name="connsiteY0" fmla="*/ 181155 h 362310"/>
                <a:gd name="connsiteX1" fmla="*/ 0 w 362310"/>
                <a:gd name="connsiteY1" fmla="*/ 181155 h 362310"/>
                <a:gd name="connsiteX2" fmla="*/ 53490 w 362310"/>
                <a:gd name="connsiteY2" fmla="*/ 52630 h 362310"/>
                <a:gd name="connsiteX3" fmla="*/ 182371 w 362310"/>
                <a:gd name="connsiteY3" fmla="*/ 4 h 362310"/>
                <a:gd name="connsiteX4" fmla="*/ 181155 w 362310"/>
                <a:gd name="connsiteY4" fmla="*/ 181155 h 362310"/>
                <a:gd name="connsiteX5" fmla="*/ 179939 w 362310"/>
                <a:gd name="connsiteY5" fmla="*/ 362306 h 362310"/>
                <a:gd name="connsiteX6" fmla="*/ 181155 w 362310"/>
                <a:gd name="connsiteY6" fmla="*/ 181155 h 362310"/>
                <a:gd name="connsiteX7" fmla="*/ 362310 w 362310"/>
                <a:gd name="connsiteY7" fmla="*/ 181155 h 362310"/>
                <a:gd name="connsiteX8" fmla="*/ 308820 w 362310"/>
                <a:gd name="connsiteY8" fmla="*/ 309680 h 362310"/>
                <a:gd name="connsiteX9" fmla="*/ 179939 w 362310"/>
                <a:gd name="connsiteY9" fmla="*/ 362306 h 3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310" h="362310">
                  <a:moveTo>
                    <a:pt x="181155" y="181155"/>
                  </a:moveTo>
                  <a:lnTo>
                    <a:pt x="0" y="181155"/>
                  </a:lnTo>
                  <a:cubicBezTo>
                    <a:pt x="0" y="132899"/>
                    <a:pt x="19253" y="86637"/>
                    <a:pt x="53490" y="52630"/>
                  </a:cubicBezTo>
                  <a:cubicBezTo>
                    <a:pt x="87727" y="18623"/>
                    <a:pt x="134117" y="-320"/>
                    <a:pt x="182371" y="4"/>
                  </a:cubicBezTo>
                  <a:cubicBezTo>
                    <a:pt x="181966" y="60388"/>
                    <a:pt x="181560" y="120771"/>
                    <a:pt x="181155" y="181155"/>
                  </a:cubicBezTo>
                  <a:close/>
                  <a:moveTo>
                    <a:pt x="179939" y="362306"/>
                  </a:moveTo>
                  <a:cubicBezTo>
                    <a:pt x="180344" y="301922"/>
                    <a:pt x="180750" y="241539"/>
                    <a:pt x="181155" y="181155"/>
                  </a:cubicBezTo>
                  <a:lnTo>
                    <a:pt x="362310" y="181155"/>
                  </a:lnTo>
                  <a:cubicBezTo>
                    <a:pt x="362310" y="229411"/>
                    <a:pt x="343057" y="275673"/>
                    <a:pt x="308820" y="309680"/>
                  </a:cubicBezTo>
                  <a:cubicBezTo>
                    <a:pt x="274583" y="343687"/>
                    <a:pt x="228193" y="362630"/>
                    <a:pt x="179939" y="362306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D89719B9-2286-4B1E-91AD-E4BA96AF76FD}"/>
              </a:ext>
            </a:extLst>
          </p:cNvPr>
          <p:cNvSpPr/>
          <p:nvPr/>
        </p:nvSpPr>
        <p:spPr bwMode="auto">
          <a:xfrm flipV="1">
            <a:off x="2648092" y="2210007"/>
            <a:ext cx="736307" cy="83283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81B38C8-5B35-4717-B020-151707D4E95D}"/>
              </a:ext>
            </a:extLst>
          </p:cNvPr>
          <p:cNvSpPr/>
          <p:nvPr/>
        </p:nvSpPr>
        <p:spPr bwMode="auto">
          <a:xfrm>
            <a:off x="559357" y="2077267"/>
            <a:ext cx="413945" cy="608776"/>
          </a:xfrm>
          <a:custGeom>
            <a:avLst/>
            <a:gdLst>
              <a:gd name="connsiteX0" fmla="*/ 0 w 629646"/>
              <a:gd name="connsiteY0" fmla="*/ 0 h 957532"/>
              <a:gd name="connsiteX1" fmla="*/ 552091 w 629646"/>
              <a:gd name="connsiteY1" fmla="*/ 224287 h 957532"/>
              <a:gd name="connsiteX2" fmla="*/ 612476 w 629646"/>
              <a:gd name="connsiteY2" fmla="*/ 957532 h 957532"/>
              <a:gd name="connsiteX0" fmla="*/ 0 w 649025"/>
              <a:gd name="connsiteY0" fmla="*/ 0 h 948906"/>
              <a:gd name="connsiteX1" fmla="*/ 552091 w 649025"/>
              <a:gd name="connsiteY1" fmla="*/ 224287 h 948906"/>
              <a:gd name="connsiteX2" fmla="*/ 638355 w 649025"/>
              <a:gd name="connsiteY2" fmla="*/ 948906 h 948906"/>
              <a:gd name="connsiteX0" fmla="*/ 0 w 645220"/>
              <a:gd name="connsiteY0" fmla="*/ 0 h 948906"/>
              <a:gd name="connsiteX1" fmla="*/ 552091 w 645220"/>
              <a:gd name="connsiteY1" fmla="*/ 224287 h 948906"/>
              <a:gd name="connsiteX2" fmla="*/ 638355 w 645220"/>
              <a:gd name="connsiteY2" fmla="*/ 948906 h 94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220" h="948906">
                <a:moveTo>
                  <a:pt x="0" y="0"/>
                </a:moveTo>
                <a:cubicBezTo>
                  <a:pt x="225006" y="32349"/>
                  <a:pt x="445699" y="66136"/>
                  <a:pt x="552091" y="224287"/>
                </a:cubicBezTo>
                <a:cubicBezTo>
                  <a:pt x="658483" y="382438"/>
                  <a:pt x="650575" y="662078"/>
                  <a:pt x="638355" y="948906"/>
                </a:cubicBez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37CB9F-491B-4CA4-8184-B92A3A3F262E}"/>
              </a:ext>
            </a:extLst>
          </p:cNvPr>
          <p:cNvSpPr/>
          <p:nvPr/>
        </p:nvSpPr>
        <p:spPr bwMode="auto">
          <a:xfrm flipH="1">
            <a:off x="1538750" y="2077267"/>
            <a:ext cx="413945" cy="608776"/>
          </a:xfrm>
          <a:custGeom>
            <a:avLst/>
            <a:gdLst>
              <a:gd name="connsiteX0" fmla="*/ 0 w 629646"/>
              <a:gd name="connsiteY0" fmla="*/ 0 h 957532"/>
              <a:gd name="connsiteX1" fmla="*/ 552091 w 629646"/>
              <a:gd name="connsiteY1" fmla="*/ 224287 h 957532"/>
              <a:gd name="connsiteX2" fmla="*/ 612476 w 629646"/>
              <a:gd name="connsiteY2" fmla="*/ 957532 h 957532"/>
              <a:gd name="connsiteX0" fmla="*/ 0 w 649025"/>
              <a:gd name="connsiteY0" fmla="*/ 0 h 948906"/>
              <a:gd name="connsiteX1" fmla="*/ 552091 w 649025"/>
              <a:gd name="connsiteY1" fmla="*/ 224287 h 948906"/>
              <a:gd name="connsiteX2" fmla="*/ 638355 w 649025"/>
              <a:gd name="connsiteY2" fmla="*/ 948906 h 948906"/>
              <a:gd name="connsiteX0" fmla="*/ 0 w 645220"/>
              <a:gd name="connsiteY0" fmla="*/ 0 h 948906"/>
              <a:gd name="connsiteX1" fmla="*/ 552091 w 645220"/>
              <a:gd name="connsiteY1" fmla="*/ 224287 h 948906"/>
              <a:gd name="connsiteX2" fmla="*/ 638355 w 645220"/>
              <a:gd name="connsiteY2" fmla="*/ 948906 h 94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220" h="948906">
                <a:moveTo>
                  <a:pt x="0" y="0"/>
                </a:moveTo>
                <a:cubicBezTo>
                  <a:pt x="225006" y="32349"/>
                  <a:pt x="445699" y="66136"/>
                  <a:pt x="552091" y="224287"/>
                </a:cubicBezTo>
                <a:cubicBezTo>
                  <a:pt x="658483" y="382438"/>
                  <a:pt x="650575" y="662078"/>
                  <a:pt x="638355" y="948906"/>
                </a:cubicBez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4B4554-C5EB-4101-8A13-B9DFEA954ED6}"/>
              </a:ext>
            </a:extLst>
          </p:cNvPr>
          <p:cNvSpPr/>
          <p:nvPr/>
        </p:nvSpPr>
        <p:spPr bwMode="auto">
          <a:xfrm>
            <a:off x="2308370" y="2077267"/>
            <a:ext cx="413945" cy="608776"/>
          </a:xfrm>
          <a:custGeom>
            <a:avLst/>
            <a:gdLst>
              <a:gd name="connsiteX0" fmla="*/ 0 w 629646"/>
              <a:gd name="connsiteY0" fmla="*/ 0 h 957532"/>
              <a:gd name="connsiteX1" fmla="*/ 552091 w 629646"/>
              <a:gd name="connsiteY1" fmla="*/ 224287 h 957532"/>
              <a:gd name="connsiteX2" fmla="*/ 612476 w 629646"/>
              <a:gd name="connsiteY2" fmla="*/ 957532 h 957532"/>
              <a:gd name="connsiteX0" fmla="*/ 0 w 649025"/>
              <a:gd name="connsiteY0" fmla="*/ 0 h 948906"/>
              <a:gd name="connsiteX1" fmla="*/ 552091 w 649025"/>
              <a:gd name="connsiteY1" fmla="*/ 224287 h 948906"/>
              <a:gd name="connsiteX2" fmla="*/ 638355 w 649025"/>
              <a:gd name="connsiteY2" fmla="*/ 948906 h 948906"/>
              <a:gd name="connsiteX0" fmla="*/ 0 w 645220"/>
              <a:gd name="connsiteY0" fmla="*/ 0 h 948906"/>
              <a:gd name="connsiteX1" fmla="*/ 552091 w 645220"/>
              <a:gd name="connsiteY1" fmla="*/ 224287 h 948906"/>
              <a:gd name="connsiteX2" fmla="*/ 638355 w 645220"/>
              <a:gd name="connsiteY2" fmla="*/ 948906 h 94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220" h="948906">
                <a:moveTo>
                  <a:pt x="0" y="0"/>
                </a:moveTo>
                <a:cubicBezTo>
                  <a:pt x="225006" y="32349"/>
                  <a:pt x="445699" y="66136"/>
                  <a:pt x="552091" y="224287"/>
                </a:cubicBezTo>
                <a:cubicBezTo>
                  <a:pt x="658483" y="382438"/>
                  <a:pt x="650575" y="662078"/>
                  <a:pt x="638355" y="948906"/>
                </a:cubicBez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ECAC5F-0BA8-405A-BAB1-221ABDB78134}"/>
              </a:ext>
            </a:extLst>
          </p:cNvPr>
          <p:cNvSpPr/>
          <p:nvPr/>
        </p:nvSpPr>
        <p:spPr bwMode="auto">
          <a:xfrm flipH="1">
            <a:off x="3325862" y="2077267"/>
            <a:ext cx="413945" cy="608776"/>
          </a:xfrm>
          <a:custGeom>
            <a:avLst/>
            <a:gdLst>
              <a:gd name="connsiteX0" fmla="*/ 0 w 629646"/>
              <a:gd name="connsiteY0" fmla="*/ 0 h 957532"/>
              <a:gd name="connsiteX1" fmla="*/ 552091 w 629646"/>
              <a:gd name="connsiteY1" fmla="*/ 224287 h 957532"/>
              <a:gd name="connsiteX2" fmla="*/ 612476 w 629646"/>
              <a:gd name="connsiteY2" fmla="*/ 957532 h 957532"/>
              <a:gd name="connsiteX0" fmla="*/ 0 w 649025"/>
              <a:gd name="connsiteY0" fmla="*/ 0 h 948906"/>
              <a:gd name="connsiteX1" fmla="*/ 552091 w 649025"/>
              <a:gd name="connsiteY1" fmla="*/ 224287 h 948906"/>
              <a:gd name="connsiteX2" fmla="*/ 638355 w 649025"/>
              <a:gd name="connsiteY2" fmla="*/ 948906 h 948906"/>
              <a:gd name="connsiteX0" fmla="*/ 0 w 645220"/>
              <a:gd name="connsiteY0" fmla="*/ 0 h 948906"/>
              <a:gd name="connsiteX1" fmla="*/ 552091 w 645220"/>
              <a:gd name="connsiteY1" fmla="*/ 224287 h 948906"/>
              <a:gd name="connsiteX2" fmla="*/ 638355 w 645220"/>
              <a:gd name="connsiteY2" fmla="*/ 948906 h 948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220" h="948906">
                <a:moveTo>
                  <a:pt x="0" y="0"/>
                </a:moveTo>
                <a:cubicBezTo>
                  <a:pt x="225006" y="32349"/>
                  <a:pt x="445699" y="66136"/>
                  <a:pt x="552091" y="224287"/>
                </a:cubicBezTo>
                <a:cubicBezTo>
                  <a:pt x="658483" y="382438"/>
                  <a:pt x="650575" y="662078"/>
                  <a:pt x="638355" y="948906"/>
                </a:cubicBez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8719205-6F97-49EA-9E06-4C472D7E1427}"/>
              </a:ext>
            </a:extLst>
          </p:cNvPr>
          <p:cNvSpPr/>
          <p:nvPr/>
        </p:nvSpPr>
        <p:spPr bwMode="auto">
          <a:xfrm flipV="1">
            <a:off x="889142" y="2210007"/>
            <a:ext cx="736307" cy="83283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9F633E5-41A8-4874-B322-5E33E8B975C9}"/>
              </a:ext>
            </a:extLst>
          </p:cNvPr>
          <p:cNvSpPr/>
          <p:nvPr/>
        </p:nvSpPr>
        <p:spPr bwMode="auto">
          <a:xfrm>
            <a:off x="559356" y="2337584"/>
            <a:ext cx="321201" cy="45719"/>
          </a:xfrm>
          <a:custGeom>
            <a:avLst/>
            <a:gdLst>
              <a:gd name="connsiteX0" fmla="*/ 14 w 454896"/>
              <a:gd name="connsiteY0" fmla="*/ 31093 h 47499"/>
              <a:gd name="connsiteX1" fmla="*/ 396254 w 454896"/>
              <a:gd name="connsiteY1" fmla="*/ 46333 h 47499"/>
              <a:gd name="connsiteX2" fmla="*/ 411494 w 454896"/>
              <a:gd name="connsiteY2" fmla="*/ 613 h 47499"/>
              <a:gd name="connsiteX3" fmla="*/ 14 w 454896"/>
              <a:gd name="connsiteY3" fmla="*/ 31093 h 4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896" h="47499">
                <a:moveTo>
                  <a:pt x="14" y="31093"/>
                </a:moveTo>
                <a:cubicBezTo>
                  <a:pt x="-2526" y="38713"/>
                  <a:pt x="327674" y="51413"/>
                  <a:pt x="396254" y="46333"/>
                </a:cubicBezTo>
                <a:cubicBezTo>
                  <a:pt x="464834" y="41253"/>
                  <a:pt x="477534" y="5693"/>
                  <a:pt x="411494" y="613"/>
                </a:cubicBezTo>
                <a:cubicBezTo>
                  <a:pt x="345454" y="-4467"/>
                  <a:pt x="2554" y="23473"/>
                  <a:pt x="14" y="31093"/>
                </a:cubicBezTo>
                <a:close/>
              </a:path>
            </a:pathLst>
          </a:cu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F1CC615-3143-455A-AA90-08106A037022}"/>
              </a:ext>
            </a:extLst>
          </p:cNvPr>
          <p:cNvSpPr/>
          <p:nvPr/>
        </p:nvSpPr>
        <p:spPr bwMode="auto">
          <a:xfrm>
            <a:off x="1544346" y="2280066"/>
            <a:ext cx="823221" cy="114829"/>
          </a:xfrm>
          <a:custGeom>
            <a:avLst/>
            <a:gdLst>
              <a:gd name="connsiteX0" fmla="*/ 14 w 454896"/>
              <a:gd name="connsiteY0" fmla="*/ 31093 h 47499"/>
              <a:gd name="connsiteX1" fmla="*/ 396254 w 454896"/>
              <a:gd name="connsiteY1" fmla="*/ 46333 h 47499"/>
              <a:gd name="connsiteX2" fmla="*/ 411494 w 454896"/>
              <a:gd name="connsiteY2" fmla="*/ 613 h 47499"/>
              <a:gd name="connsiteX3" fmla="*/ 14 w 454896"/>
              <a:gd name="connsiteY3" fmla="*/ 31093 h 47499"/>
              <a:gd name="connsiteX0" fmla="*/ 2085 w 441143"/>
              <a:gd name="connsiteY0" fmla="*/ 54756 h 71466"/>
              <a:gd name="connsiteX1" fmla="*/ 398325 w 441143"/>
              <a:gd name="connsiteY1" fmla="*/ 69996 h 71466"/>
              <a:gd name="connsiteX2" fmla="*/ 413565 w 441143"/>
              <a:gd name="connsiteY2" fmla="*/ 24276 h 71466"/>
              <a:gd name="connsiteX3" fmla="*/ 249396 w 441143"/>
              <a:gd name="connsiteY3" fmla="*/ 927 h 71466"/>
              <a:gd name="connsiteX4" fmla="*/ 2085 w 441143"/>
              <a:gd name="connsiteY4" fmla="*/ 54756 h 7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143" h="71466">
                <a:moveTo>
                  <a:pt x="2085" y="54756"/>
                </a:moveTo>
                <a:cubicBezTo>
                  <a:pt x="26906" y="66267"/>
                  <a:pt x="329745" y="75076"/>
                  <a:pt x="398325" y="69996"/>
                </a:cubicBezTo>
                <a:cubicBezTo>
                  <a:pt x="466905" y="64916"/>
                  <a:pt x="438386" y="35787"/>
                  <a:pt x="413565" y="24276"/>
                </a:cubicBezTo>
                <a:cubicBezTo>
                  <a:pt x="388744" y="12765"/>
                  <a:pt x="317976" y="-4153"/>
                  <a:pt x="249396" y="927"/>
                </a:cubicBezTo>
                <a:cubicBezTo>
                  <a:pt x="180816" y="6007"/>
                  <a:pt x="-22736" y="43245"/>
                  <a:pt x="2085" y="54756"/>
                </a:cubicBezTo>
                <a:close/>
              </a:path>
            </a:pathLst>
          </a:cu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F6229F1-75F6-47BF-BDFA-5C2F3759C818}"/>
              </a:ext>
            </a:extLst>
          </p:cNvPr>
          <p:cNvGrpSpPr/>
          <p:nvPr/>
        </p:nvGrpSpPr>
        <p:grpSpPr>
          <a:xfrm rot="5400000" flipH="1">
            <a:off x="2056687" y="2415232"/>
            <a:ext cx="142766" cy="142766"/>
            <a:chOff x="6836475" y="4856671"/>
            <a:chExt cx="395027" cy="395027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829E51D-9364-418C-B02F-71E9A990596E}"/>
                </a:ext>
              </a:extLst>
            </p:cNvPr>
            <p:cNvSpPr/>
            <p:nvPr/>
          </p:nvSpPr>
          <p:spPr bwMode="auto">
            <a:xfrm>
              <a:off x="6836475" y="4856671"/>
              <a:ext cx="395027" cy="39502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851D8A2-B3BF-422F-B969-F4EC9F52DE83}"/>
                </a:ext>
              </a:extLst>
            </p:cNvPr>
            <p:cNvSpPr/>
            <p:nvPr/>
          </p:nvSpPr>
          <p:spPr bwMode="auto">
            <a:xfrm rot="10800000">
              <a:off x="6852834" y="4873029"/>
              <a:ext cx="362310" cy="362310"/>
            </a:xfrm>
            <a:custGeom>
              <a:avLst/>
              <a:gdLst>
                <a:gd name="connsiteX0" fmla="*/ 181155 w 362310"/>
                <a:gd name="connsiteY0" fmla="*/ 181155 h 362310"/>
                <a:gd name="connsiteX1" fmla="*/ 0 w 362310"/>
                <a:gd name="connsiteY1" fmla="*/ 181155 h 362310"/>
                <a:gd name="connsiteX2" fmla="*/ 53490 w 362310"/>
                <a:gd name="connsiteY2" fmla="*/ 52630 h 362310"/>
                <a:gd name="connsiteX3" fmla="*/ 182371 w 362310"/>
                <a:gd name="connsiteY3" fmla="*/ 4 h 362310"/>
                <a:gd name="connsiteX4" fmla="*/ 181155 w 362310"/>
                <a:gd name="connsiteY4" fmla="*/ 181155 h 362310"/>
                <a:gd name="connsiteX5" fmla="*/ 179939 w 362310"/>
                <a:gd name="connsiteY5" fmla="*/ 362306 h 362310"/>
                <a:gd name="connsiteX6" fmla="*/ 181155 w 362310"/>
                <a:gd name="connsiteY6" fmla="*/ 181155 h 362310"/>
                <a:gd name="connsiteX7" fmla="*/ 362310 w 362310"/>
                <a:gd name="connsiteY7" fmla="*/ 181155 h 362310"/>
                <a:gd name="connsiteX8" fmla="*/ 308820 w 362310"/>
                <a:gd name="connsiteY8" fmla="*/ 309680 h 362310"/>
                <a:gd name="connsiteX9" fmla="*/ 179939 w 362310"/>
                <a:gd name="connsiteY9" fmla="*/ 362306 h 3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310" h="362310">
                  <a:moveTo>
                    <a:pt x="181155" y="181155"/>
                  </a:moveTo>
                  <a:lnTo>
                    <a:pt x="0" y="181155"/>
                  </a:lnTo>
                  <a:cubicBezTo>
                    <a:pt x="0" y="132899"/>
                    <a:pt x="19253" y="86637"/>
                    <a:pt x="53490" y="52630"/>
                  </a:cubicBezTo>
                  <a:cubicBezTo>
                    <a:pt x="87727" y="18623"/>
                    <a:pt x="134117" y="-320"/>
                    <a:pt x="182371" y="4"/>
                  </a:cubicBezTo>
                  <a:cubicBezTo>
                    <a:pt x="181966" y="60388"/>
                    <a:pt x="181560" y="120771"/>
                    <a:pt x="181155" y="181155"/>
                  </a:cubicBezTo>
                  <a:close/>
                  <a:moveTo>
                    <a:pt x="179939" y="362306"/>
                  </a:moveTo>
                  <a:cubicBezTo>
                    <a:pt x="180344" y="301922"/>
                    <a:pt x="180750" y="241539"/>
                    <a:pt x="181155" y="181155"/>
                  </a:cubicBezTo>
                  <a:lnTo>
                    <a:pt x="362310" y="181155"/>
                  </a:lnTo>
                  <a:cubicBezTo>
                    <a:pt x="362310" y="229411"/>
                    <a:pt x="343057" y="275673"/>
                    <a:pt x="308820" y="309680"/>
                  </a:cubicBezTo>
                  <a:cubicBezTo>
                    <a:pt x="274583" y="343687"/>
                    <a:pt x="228193" y="362630"/>
                    <a:pt x="179939" y="362306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91EC4B4-7163-4A9F-9864-90BFD5B0B749}"/>
              </a:ext>
            </a:extLst>
          </p:cNvPr>
          <p:cNvSpPr/>
          <p:nvPr/>
        </p:nvSpPr>
        <p:spPr bwMode="auto">
          <a:xfrm rot="16200000">
            <a:off x="6049673" y="4261173"/>
            <a:ext cx="300059" cy="1084320"/>
          </a:xfrm>
          <a:custGeom>
            <a:avLst/>
            <a:gdLst>
              <a:gd name="connsiteX0" fmla="*/ 283465 w 283465"/>
              <a:gd name="connsiteY0" fmla="*/ 363752 h 1643436"/>
              <a:gd name="connsiteX1" fmla="*/ 283465 w 283465"/>
              <a:gd name="connsiteY1" fmla="*/ 1122686 h 1643436"/>
              <a:gd name="connsiteX2" fmla="*/ 283388 w 283465"/>
              <a:gd name="connsiteY2" fmla="*/ 1122686 h 1643436"/>
              <a:gd name="connsiteX3" fmla="*/ 283465 w 283465"/>
              <a:gd name="connsiteY3" fmla="*/ 1124092 h 1643436"/>
              <a:gd name="connsiteX4" fmla="*/ 143065 w 283465"/>
              <a:gd name="connsiteY4" fmla="*/ 1643436 h 1643436"/>
              <a:gd name="connsiteX5" fmla="*/ 2665 w 283465"/>
              <a:gd name="connsiteY5" fmla="*/ 1124092 h 1643436"/>
              <a:gd name="connsiteX6" fmla="*/ 2741 w 283465"/>
              <a:gd name="connsiteY6" fmla="*/ 1122686 h 1643436"/>
              <a:gd name="connsiteX7" fmla="*/ 2666 w 283465"/>
              <a:gd name="connsiteY7" fmla="*/ 1122686 h 1643436"/>
              <a:gd name="connsiteX8" fmla="*/ 2666 w 283465"/>
              <a:gd name="connsiteY8" fmla="*/ 364395 h 1643436"/>
              <a:gd name="connsiteX9" fmla="*/ 0 w 283465"/>
              <a:gd name="connsiteY9" fmla="*/ 364395 h 1643436"/>
              <a:gd name="connsiteX10" fmla="*/ 70866 w 283465"/>
              <a:gd name="connsiteY10" fmla="*/ 0 h 1643436"/>
              <a:gd name="connsiteX11" fmla="*/ 212598 w 283465"/>
              <a:gd name="connsiteY11" fmla="*/ 0 h 1643436"/>
              <a:gd name="connsiteX12" fmla="*/ 283339 w 283465"/>
              <a:gd name="connsiteY12" fmla="*/ 363752 h 16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465" h="1643436">
                <a:moveTo>
                  <a:pt x="283465" y="363752"/>
                </a:moveTo>
                <a:lnTo>
                  <a:pt x="283465" y="1122686"/>
                </a:lnTo>
                <a:lnTo>
                  <a:pt x="283388" y="1122686"/>
                </a:lnTo>
                <a:lnTo>
                  <a:pt x="283465" y="1124092"/>
                </a:lnTo>
                <a:cubicBezTo>
                  <a:pt x="283465" y="1410918"/>
                  <a:pt x="220606" y="1643436"/>
                  <a:pt x="143065" y="1643436"/>
                </a:cubicBezTo>
                <a:cubicBezTo>
                  <a:pt x="65524" y="1643436"/>
                  <a:pt x="2665" y="1410918"/>
                  <a:pt x="2665" y="1124092"/>
                </a:cubicBezTo>
                <a:lnTo>
                  <a:pt x="2741" y="1122686"/>
                </a:lnTo>
                <a:lnTo>
                  <a:pt x="2666" y="1122686"/>
                </a:lnTo>
                <a:lnTo>
                  <a:pt x="2666" y="364395"/>
                </a:lnTo>
                <a:lnTo>
                  <a:pt x="0" y="364395"/>
                </a:lnTo>
                <a:lnTo>
                  <a:pt x="70866" y="0"/>
                </a:lnTo>
                <a:lnTo>
                  <a:pt x="212598" y="0"/>
                </a:lnTo>
                <a:lnTo>
                  <a:pt x="283339" y="36375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661892E-DE28-4FF4-B094-ACB8A0D263EB}"/>
              </a:ext>
            </a:extLst>
          </p:cNvPr>
          <p:cNvSpPr/>
          <p:nvPr/>
        </p:nvSpPr>
        <p:spPr bwMode="auto">
          <a:xfrm rot="16200000">
            <a:off x="6049673" y="2043391"/>
            <a:ext cx="300059" cy="1084320"/>
          </a:xfrm>
          <a:custGeom>
            <a:avLst/>
            <a:gdLst>
              <a:gd name="connsiteX0" fmla="*/ 283465 w 283465"/>
              <a:gd name="connsiteY0" fmla="*/ 363752 h 1643436"/>
              <a:gd name="connsiteX1" fmla="*/ 283465 w 283465"/>
              <a:gd name="connsiteY1" fmla="*/ 1122686 h 1643436"/>
              <a:gd name="connsiteX2" fmla="*/ 283388 w 283465"/>
              <a:gd name="connsiteY2" fmla="*/ 1122686 h 1643436"/>
              <a:gd name="connsiteX3" fmla="*/ 283465 w 283465"/>
              <a:gd name="connsiteY3" fmla="*/ 1124092 h 1643436"/>
              <a:gd name="connsiteX4" fmla="*/ 143065 w 283465"/>
              <a:gd name="connsiteY4" fmla="*/ 1643436 h 1643436"/>
              <a:gd name="connsiteX5" fmla="*/ 2665 w 283465"/>
              <a:gd name="connsiteY5" fmla="*/ 1124092 h 1643436"/>
              <a:gd name="connsiteX6" fmla="*/ 2741 w 283465"/>
              <a:gd name="connsiteY6" fmla="*/ 1122686 h 1643436"/>
              <a:gd name="connsiteX7" fmla="*/ 2666 w 283465"/>
              <a:gd name="connsiteY7" fmla="*/ 1122686 h 1643436"/>
              <a:gd name="connsiteX8" fmla="*/ 2666 w 283465"/>
              <a:gd name="connsiteY8" fmla="*/ 364395 h 1643436"/>
              <a:gd name="connsiteX9" fmla="*/ 0 w 283465"/>
              <a:gd name="connsiteY9" fmla="*/ 364395 h 1643436"/>
              <a:gd name="connsiteX10" fmla="*/ 70866 w 283465"/>
              <a:gd name="connsiteY10" fmla="*/ 0 h 1643436"/>
              <a:gd name="connsiteX11" fmla="*/ 212598 w 283465"/>
              <a:gd name="connsiteY11" fmla="*/ 0 h 1643436"/>
              <a:gd name="connsiteX12" fmla="*/ 283339 w 283465"/>
              <a:gd name="connsiteY12" fmla="*/ 363752 h 164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465" h="1643436">
                <a:moveTo>
                  <a:pt x="283465" y="363752"/>
                </a:moveTo>
                <a:lnTo>
                  <a:pt x="283465" y="1122686"/>
                </a:lnTo>
                <a:lnTo>
                  <a:pt x="283388" y="1122686"/>
                </a:lnTo>
                <a:lnTo>
                  <a:pt x="283465" y="1124092"/>
                </a:lnTo>
                <a:cubicBezTo>
                  <a:pt x="283465" y="1410918"/>
                  <a:pt x="220606" y="1643436"/>
                  <a:pt x="143065" y="1643436"/>
                </a:cubicBezTo>
                <a:cubicBezTo>
                  <a:pt x="65524" y="1643436"/>
                  <a:pt x="2665" y="1410918"/>
                  <a:pt x="2665" y="1124092"/>
                </a:cubicBezTo>
                <a:lnTo>
                  <a:pt x="2741" y="1122686"/>
                </a:lnTo>
                <a:lnTo>
                  <a:pt x="2666" y="1122686"/>
                </a:lnTo>
                <a:lnTo>
                  <a:pt x="2666" y="364395"/>
                </a:lnTo>
                <a:lnTo>
                  <a:pt x="0" y="364395"/>
                </a:lnTo>
                <a:lnTo>
                  <a:pt x="70866" y="0"/>
                </a:lnTo>
                <a:lnTo>
                  <a:pt x="212598" y="0"/>
                </a:lnTo>
                <a:lnTo>
                  <a:pt x="283339" y="36375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20" name="Trapezoid 119">
            <a:extLst>
              <a:ext uri="{FF2B5EF4-FFF2-40B4-BE49-F238E27FC236}">
                <a16:creationId xmlns:a16="http://schemas.microsoft.com/office/drawing/2014/main" id="{979C95E0-348E-4E2F-8B68-DDB3900C8E6A}"/>
              </a:ext>
            </a:extLst>
          </p:cNvPr>
          <p:cNvSpPr/>
          <p:nvPr/>
        </p:nvSpPr>
        <p:spPr bwMode="auto">
          <a:xfrm>
            <a:off x="4734531" y="1977331"/>
            <a:ext cx="321201" cy="385915"/>
          </a:xfrm>
          <a:prstGeom prst="trapezoid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121" name="Cylinder 120">
            <a:extLst>
              <a:ext uri="{FF2B5EF4-FFF2-40B4-BE49-F238E27FC236}">
                <a16:creationId xmlns:a16="http://schemas.microsoft.com/office/drawing/2014/main" id="{7AC2683E-FAEE-431F-9011-BC3525A43AA1}"/>
              </a:ext>
            </a:extLst>
          </p:cNvPr>
          <p:cNvSpPr/>
          <p:nvPr/>
        </p:nvSpPr>
        <p:spPr bwMode="auto">
          <a:xfrm>
            <a:off x="5356412" y="2254381"/>
            <a:ext cx="180073" cy="137397"/>
          </a:xfrm>
          <a:prstGeom prst="can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22" name="Cylinder 121">
            <a:extLst>
              <a:ext uri="{FF2B5EF4-FFF2-40B4-BE49-F238E27FC236}">
                <a16:creationId xmlns:a16="http://schemas.microsoft.com/office/drawing/2014/main" id="{EE8C3B35-4E0C-4342-9CCC-09A852E51BBB}"/>
              </a:ext>
            </a:extLst>
          </p:cNvPr>
          <p:cNvSpPr/>
          <p:nvPr/>
        </p:nvSpPr>
        <p:spPr bwMode="auto">
          <a:xfrm>
            <a:off x="7115362" y="2254381"/>
            <a:ext cx="180073" cy="137397"/>
          </a:xfrm>
          <a:prstGeom prst="can">
            <a:avLst/>
          </a:prstGeom>
          <a:solidFill>
            <a:schemeClr val="bg2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31B6368-9026-4430-A0A7-4A9C1279705E}"/>
              </a:ext>
            </a:extLst>
          </p:cNvPr>
          <p:cNvSpPr/>
          <p:nvPr/>
        </p:nvSpPr>
        <p:spPr bwMode="auto">
          <a:xfrm>
            <a:off x="4851285" y="2394357"/>
            <a:ext cx="2617062" cy="45719"/>
          </a:xfrm>
          <a:prstGeom prst="rect">
            <a:avLst/>
          </a:prstGeom>
          <a:solidFill>
            <a:schemeClr val="bg2"/>
          </a:solidFill>
          <a:ln w="5715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DFC29C2-8407-49D0-860F-D6A7F6F9EE85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014978" y="4397517"/>
            <a:ext cx="0" cy="2327387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A29F9F8-411A-4B5B-AE70-E0BB67F3245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6019965" y="2881336"/>
            <a:ext cx="0" cy="233736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BE422D0-DDBF-407B-8E56-D48FC36807E7}"/>
              </a:ext>
            </a:extLst>
          </p:cNvPr>
          <p:cNvGrpSpPr/>
          <p:nvPr/>
        </p:nvGrpSpPr>
        <p:grpSpPr>
          <a:xfrm rot="5400000">
            <a:off x="5045067" y="4383964"/>
            <a:ext cx="2239178" cy="841796"/>
            <a:chOff x="1255449" y="2152648"/>
            <a:chExt cx="3830128" cy="1439898"/>
          </a:xfrm>
          <a:solidFill>
            <a:srgbClr val="FF9999"/>
          </a:solidFill>
        </p:grpSpPr>
        <p:sp>
          <p:nvSpPr>
            <p:cNvPr id="127" name="Trapezoid 126">
              <a:extLst>
                <a:ext uri="{FF2B5EF4-FFF2-40B4-BE49-F238E27FC236}">
                  <a16:creationId xmlns:a16="http://schemas.microsoft.com/office/drawing/2014/main" id="{68ED5396-B1AB-4773-A664-6BB879128800}"/>
                </a:ext>
              </a:extLst>
            </p:cNvPr>
            <p:cNvSpPr/>
            <p:nvPr/>
          </p:nvSpPr>
          <p:spPr bwMode="auto">
            <a:xfrm rot="5400000">
              <a:off x="3408096" y="1915065"/>
              <a:ext cx="1439898" cy="1915064"/>
            </a:xfrm>
            <a:prstGeom prst="trapezoid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28" name="Trapezoid 127">
              <a:extLst>
                <a:ext uri="{FF2B5EF4-FFF2-40B4-BE49-F238E27FC236}">
                  <a16:creationId xmlns:a16="http://schemas.microsoft.com/office/drawing/2014/main" id="{71B62B95-037A-4624-825B-7659D030312E}"/>
                </a:ext>
              </a:extLst>
            </p:cNvPr>
            <p:cNvSpPr/>
            <p:nvPr/>
          </p:nvSpPr>
          <p:spPr bwMode="auto">
            <a:xfrm rot="16200000" flipH="1">
              <a:off x="1493032" y="1915065"/>
              <a:ext cx="1439898" cy="1915064"/>
            </a:xfrm>
            <a:prstGeom prst="trapezoid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ED620F2-469E-4514-A7E0-881D57E046D4}"/>
              </a:ext>
            </a:extLst>
          </p:cNvPr>
          <p:cNvSpPr/>
          <p:nvPr/>
        </p:nvSpPr>
        <p:spPr bwMode="auto">
          <a:xfrm rot="5400000">
            <a:off x="4141285" y="4669001"/>
            <a:ext cx="1510438" cy="258992"/>
          </a:xfrm>
          <a:prstGeom prst="rect">
            <a:avLst/>
          </a:pr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164C8A8-A1CE-40E3-9783-69DDD693CDF4}"/>
              </a:ext>
            </a:extLst>
          </p:cNvPr>
          <p:cNvSpPr/>
          <p:nvPr/>
        </p:nvSpPr>
        <p:spPr bwMode="auto">
          <a:xfrm rot="5400000">
            <a:off x="5075325" y="5185566"/>
            <a:ext cx="736306" cy="73630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EFAF81D6-CB8B-4F5A-B141-7B6DEF80C358}"/>
              </a:ext>
            </a:extLst>
          </p:cNvPr>
          <p:cNvSpPr/>
          <p:nvPr/>
        </p:nvSpPr>
        <p:spPr bwMode="auto">
          <a:xfrm rot="5400000">
            <a:off x="6824734" y="3682694"/>
            <a:ext cx="736306" cy="73630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B404F20-CB17-4F21-8B9C-02245B10FB11}"/>
              </a:ext>
            </a:extLst>
          </p:cNvPr>
          <p:cNvSpPr/>
          <p:nvPr/>
        </p:nvSpPr>
        <p:spPr bwMode="auto">
          <a:xfrm rot="5400000">
            <a:off x="6824734" y="5185566"/>
            <a:ext cx="736306" cy="73630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E5B5766-C2C7-4D68-9133-041A6508BC52}"/>
              </a:ext>
            </a:extLst>
          </p:cNvPr>
          <p:cNvSpPr/>
          <p:nvPr/>
        </p:nvSpPr>
        <p:spPr bwMode="auto">
          <a:xfrm rot="5400000">
            <a:off x="5075325" y="3682694"/>
            <a:ext cx="736306" cy="73630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4C8D3F-B305-4AF5-A89C-8877821BCF44}"/>
              </a:ext>
            </a:extLst>
          </p:cNvPr>
          <p:cNvGrpSpPr/>
          <p:nvPr/>
        </p:nvGrpSpPr>
        <p:grpSpPr>
          <a:xfrm rot="5400000" flipH="1">
            <a:off x="6245145" y="4735932"/>
            <a:ext cx="142766" cy="142766"/>
            <a:chOff x="6836475" y="4856671"/>
            <a:chExt cx="395027" cy="395027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A0FB79E-8126-4BB3-8C2C-AD7EB695D0E6}"/>
                </a:ext>
              </a:extLst>
            </p:cNvPr>
            <p:cNvSpPr/>
            <p:nvPr/>
          </p:nvSpPr>
          <p:spPr bwMode="auto">
            <a:xfrm>
              <a:off x="6836475" y="4856671"/>
              <a:ext cx="395027" cy="39502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6CA5FE-2256-48FF-8254-E1040FC00D94}"/>
                </a:ext>
              </a:extLst>
            </p:cNvPr>
            <p:cNvSpPr/>
            <p:nvPr/>
          </p:nvSpPr>
          <p:spPr bwMode="auto">
            <a:xfrm rot="10800000">
              <a:off x="6852834" y="4873029"/>
              <a:ext cx="362310" cy="362310"/>
            </a:xfrm>
            <a:custGeom>
              <a:avLst/>
              <a:gdLst>
                <a:gd name="connsiteX0" fmla="*/ 181155 w 362310"/>
                <a:gd name="connsiteY0" fmla="*/ 181155 h 362310"/>
                <a:gd name="connsiteX1" fmla="*/ 0 w 362310"/>
                <a:gd name="connsiteY1" fmla="*/ 181155 h 362310"/>
                <a:gd name="connsiteX2" fmla="*/ 53490 w 362310"/>
                <a:gd name="connsiteY2" fmla="*/ 52630 h 362310"/>
                <a:gd name="connsiteX3" fmla="*/ 182371 w 362310"/>
                <a:gd name="connsiteY3" fmla="*/ 4 h 362310"/>
                <a:gd name="connsiteX4" fmla="*/ 181155 w 362310"/>
                <a:gd name="connsiteY4" fmla="*/ 181155 h 362310"/>
                <a:gd name="connsiteX5" fmla="*/ 179939 w 362310"/>
                <a:gd name="connsiteY5" fmla="*/ 362306 h 362310"/>
                <a:gd name="connsiteX6" fmla="*/ 181155 w 362310"/>
                <a:gd name="connsiteY6" fmla="*/ 181155 h 362310"/>
                <a:gd name="connsiteX7" fmla="*/ 362310 w 362310"/>
                <a:gd name="connsiteY7" fmla="*/ 181155 h 362310"/>
                <a:gd name="connsiteX8" fmla="*/ 308820 w 362310"/>
                <a:gd name="connsiteY8" fmla="*/ 309680 h 362310"/>
                <a:gd name="connsiteX9" fmla="*/ 179939 w 362310"/>
                <a:gd name="connsiteY9" fmla="*/ 362306 h 3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310" h="362310">
                  <a:moveTo>
                    <a:pt x="181155" y="181155"/>
                  </a:moveTo>
                  <a:lnTo>
                    <a:pt x="0" y="181155"/>
                  </a:lnTo>
                  <a:cubicBezTo>
                    <a:pt x="0" y="132899"/>
                    <a:pt x="19253" y="86637"/>
                    <a:pt x="53490" y="52630"/>
                  </a:cubicBezTo>
                  <a:cubicBezTo>
                    <a:pt x="87727" y="18623"/>
                    <a:pt x="134117" y="-320"/>
                    <a:pt x="182371" y="4"/>
                  </a:cubicBezTo>
                  <a:cubicBezTo>
                    <a:pt x="181966" y="60388"/>
                    <a:pt x="181560" y="120771"/>
                    <a:pt x="181155" y="181155"/>
                  </a:cubicBezTo>
                  <a:close/>
                  <a:moveTo>
                    <a:pt x="179939" y="362306"/>
                  </a:moveTo>
                  <a:cubicBezTo>
                    <a:pt x="180344" y="301922"/>
                    <a:pt x="180750" y="241539"/>
                    <a:pt x="181155" y="181155"/>
                  </a:cubicBezTo>
                  <a:lnTo>
                    <a:pt x="362310" y="181155"/>
                  </a:lnTo>
                  <a:cubicBezTo>
                    <a:pt x="362310" y="229411"/>
                    <a:pt x="343057" y="275673"/>
                    <a:pt x="308820" y="309680"/>
                  </a:cubicBezTo>
                  <a:cubicBezTo>
                    <a:pt x="274583" y="343687"/>
                    <a:pt x="228193" y="362630"/>
                    <a:pt x="179939" y="362306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sp>
        <p:nvSpPr>
          <p:cNvPr id="139" name="Oval 138">
            <a:extLst>
              <a:ext uri="{FF2B5EF4-FFF2-40B4-BE49-F238E27FC236}">
                <a16:creationId xmlns:a16="http://schemas.microsoft.com/office/drawing/2014/main" id="{5A826344-25E9-47B6-960A-83B4A89A0754}"/>
              </a:ext>
            </a:extLst>
          </p:cNvPr>
          <p:cNvSpPr/>
          <p:nvPr/>
        </p:nvSpPr>
        <p:spPr bwMode="auto">
          <a:xfrm flipV="1">
            <a:off x="6836550" y="2210008"/>
            <a:ext cx="736307" cy="83283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6CE28709-C660-45CD-A6FD-A12821D60E0D}"/>
              </a:ext>
            </a:extLst>
          </p:cNvPr>
          <p:cNvSpPr/>
          <p:nvPr/>
        </p:nvSpPr>
        <p:spPr bwMode="auto">
          <a:xfrm flipH="1">
            <a:off x="5045000" y="1991004"/>
            <a:ext cx="205371" cy="841689"/>
          </a:xfrm>
          <a:custGeom>
            <a:avLst/>
            <a:gdLst>
              <a:gd name="connsiteX0" fmla="*/ 0 w 629646"/>
              <a:gd name="connsiteY0" fmla="*/ 0 h 957532"/>
              <a:gd name="connsiteX1" fmla="*/ 552091 w 629646"/>
              <a:gd name="connsiteY1" fmla="*/ 224287 h 957532"/>
              <a:gd name="connsiteX2" fmla="*/ 612476 w 629646"/>
              <a:gd name="connsiteY2" fmla="*/ 957532 h 957532"/>
              <a:gd name="connsiteX0" fmla="*/ 0 w 649025"/>
              <a:gd name="connsiteY0" fmla="*/ 0 h 948906"/>
              <a:gd name="connsiteX1" fmla="*/ 552091 w 649025"/>
              <a:gd name="connsiteY1" fmla="*/ 224287 h 948906"/>
              <a:gd name="connsiteX2" fmla="*/ 638355 w 649025"/>
              <a:gd name="connsiteY2" fmla="*/ 948906 h 948906"/>
              <a:gd name="connsiteX0" fmla="*/ 0 w 645220"/>
              <a:gd name="connsiteY0" fmla="*/ 0 h 948906"/>
              <a:gd name="connsiteX1" fmla="*/ 552091 w 645220"/>
              <a:gd name="connsiteY1" fmla="*/ 224287 h 948906"/>
              <a:gd name="connsiteX2" fmla="*/ 638355 w 645220"/>
              <a:gd name="connsiteY2" fmla="*/ 948906 h 948906"/>
              <a:gd name="connsiteX0" fmla="*/ 0 w 1227434"/>
              <a:gd name="connsiteY0" fmla="*/ 0 h 962351"/>
              <a:gd name="connsiteX1" fmla="*/ 552091 w 1227434"/>
              <a:gd name="connsiteY1" fmla="*/ 224287 h 962351"/>
              <a:gd name="connsiteX2" fmla="*/ 1227245 w 1227434"/>
              <a:gd name="connsiteY2" fmla="*/ 962351 h 962351"/>
              <a:gd name="connsiteX0" fmla="*/ 0 w 1227245"/>
              <a:gd name="connsiteY0" fmla="*/ 0 h 962351"/>
              <a:gd name="connsiteX1" fmla="*/ 552091 w 1227245"/>
              <a:gd name="connsiteY1" fmla="*/ 224287 h 962351"/>
              <a:gd name="connsiteX2" fmla="*/ 1227245 w 1227245"/>
              <a:gd name="connsiteY2" fmla="*/ 962351 h 962351"/>
              <a:gd name="connsiteX0" fmla="*/ 0 w 1227245"/>
              <a:gd name="connsiteY0" fmla="*/ 0 h 962351"/>
              <a:gd name="connsiteX1" fmla="*/ 792997 w 1227245"/>
              <a:gd name="connsiteY1" fmla="*/ 251180 h 962351"/>
              <a:gd name="connsiteX2" fmla="*/ 1227245 w 1227245"/>
              <a:gd name="connsiteY2" fmla="*/ 962351 h 962351"/>
              <a:gd name="connsiteX0" fmla="*/ 0 w 1494921"/>
              <a:gd name="connsiteY0" fmla="*/ 0 h 922012"/>
              <a:gd name="connsiteX1" fmla="*/ 792997 w 1494921"/>
              <a:gd name="connsiteY1" fmla="*/ 251180 h 922012"/>
              <a:gd name="connsiteX2" fmla="*/ 1494921 w 1494921"/>
              <a:gd name="connsiteY2" fmla="*/ 922012 h 922012"/>
              <a:gd name="connsiteX0" fmla="*/ 0 w 1789367"/>
              <a:gd name="connsiteY0" fmla="*/ 0 h 1056473"/>
              <a:gd name="connsiteX1" fmla="*/ 1087443 w 1789367"/>
              <a:gd name="connsiteY1" fmla="*/ 385641 h 1056473"/>
              <a:gd name="connsiteX2" fmla="*/ 1789367 w 1789367"/>
              <a:gd name="connsiteY2" fmla="*/ 1056473 h 1056473"/>
              <a:gd name="connsiteX0" fmla="*/ 0 w 1789367"/>
              <a:gd name="connsiteY0" fmla="*/ 0 h 1056473"/>
              <a:gd name="connsiteX1" fmla="*/ 1007137 w 1789367"/>
              <a:gd name="connsiteY1" fmla="*/ 385641 h 1056473"/>
              <a:gd name="connsiteX2" fmla="*/ 1789367 w 1789367"/>
              <a:gd name="connsiteY2" fmla="*/ 1056473 h 1056473"/>
              <a:gd name="connsiteX0" fmla="*/ 0 w 1494921"/>
              <a:gd name="connsiteY0" fmla="*/ 0 h 1043028"/>
              <a:gd name="connsiteX1" fmla="*/ 1007137 w 1494921"/>
              <a:gd name="connsiteY1" fmla="*/ 385641 h 1043028"/>
              <a:gd name="connsiteX2" fmla="*/ 1494921 w 1494921"/>
              <a:gd name="connsiteY2" fmla="*/ 1043028 h 1043028"/>
              <a:gd name="connsiteX0" fmla="*/ 0 w 1494921"/>
              <a:gd name="connsiteY0" fmla="*/ 0 h 1043028"/>
              <a:gd name="connsiteX1" fmla="*/ 1007137 w 1494921"/>
              <a:gd name="connsiteY1" fmla="*/ 385641 h 1043028"/>
              <a:gd name="connsiteX2" fmla="*/ 1494921 w 1494921"/>
              <a:gd name="connsiteY2" fmla="*/ 1043028 h 1043028"/>
              <a:gd name="connsiteX0" fmla="*/ 0 w 1307550"/>
              <a:gd name="connsiteY0" fmla="*/ 0 h 1002690"/>
              <a:gd name="connsiteX1" fmla="*/ 1007137 w 1307550"/>
              <a:gd name="connsiteY1" fmla="*/ 385641 h 1002690"/>
              <a:gd name="connsiteX2" fmla="*/ 1307550 w 1307550"/>
              <a:gd name="connsiteY2" fmla="*/ 1002690 h 1002690"/>
              <a:gd name="connsiteX0" fmla="*/ 0 w 1427470"/>
              <a:gd name="connsiteY0" fmla="*/ 0 h 1311951"/>
              <a:gd name="connsiteX1" fmla="*/ 1007137 w 1427470"/>
              <a:gd name="connsiteY1" fmla="*/ 385641 h 1311951"/>
              <a:gd name="connsiteX2" fmla="*/ 1427470 w 1427470"/>
              <a:gd name="connsiteY2" fmla="*/ 1311951 h 1311951"/>
              <a:gd name="connsiteX0" fmla="*/ 0 w 1427470"/>
              <a:gd name="connsiteY0" fmla="*/ 0 h 1311951"/>
              <a:gd name="connsiteX1" fmla="*/ 1007137 w 1427470"/>
              <a:gd name="connsiteY1" fmla="*/ 385641 h 1311951"/>
              <a:gd name="connsiteX2" fmla="*/ 1427470 w 1427470"/>
              <a:gd name="connsiteY2" fmla="*/ 1311951 h 1311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7470" h="1311951">
                <a:moveTo>
                  <a:pt x="0" y="0"/>
                </a:moveTo>
                <a:cubicBezTo>
                  <a:pt x="225006" y="32349"/>
                  <a:pt x="900745" y="227490"/>
                  <a:pt x="1007137" y="385641"/>
                </a:cubicBezTo>
                <a:cubicBezTo>
                  <a:pt x="1113529" y="543792"/>
                  <a:pt x="1305854" y="1011679"/>
                  <a:pt x="1427470" y="1311951"/>
                </a:cubicBez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58C1D18-636B-459C-8426-B1BE430CFC2D}"/>
              </a:ext>
            </a:extLst>
          </p:cNvPr>
          <p:cNvSpPr/>
          <p:nvPr/>
        </p:nvSpPr>
        <p:spPr bwMode="auto">
          <a:xfrm flipV="1">
            <a:off x="5077600" y="2210008"/>
            <a:ext cx="736307" cy="83283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4F352F0-48C5-4CF7-AC6F-D1B5E0F7A106}"/>
              </a:ext>
            </a:extLst>
          </p:cNvPr>
          <p:cNvSpPr/>
          <p:nvPr/>
        </p:nvSpPr>
        <p:spPr bwMode="auto">
          <a:xfrm>
            <a:off x="4747814" y="2337585"/>
            <a:ext cx="321201" cy="45719"/>
          </a:xfrm>
          <a:custGeom>
            <a:avLst/>
            <a:gdLst>
              <a:gd name="connsiteX0" fmla="*/ 14 w 454896"/>
              <a:gd name="connsiteY0" fmla="*/ 31093 h 47499"/>
              <a:gd name="connsiteX1" fmla="*/ 396254 w 454896"/>
              <a:gd name="connsiteY1" fmla="*/ 46333 h 47499"/>
              <a:gd name="connsiteX2" fmla="*/ 411494 w 454896"/>
              <a:gd name="connsiteY2" fmla="*/ 613 h 47499"/>
              <a:gd name="connsiteX3" fmla="*/ 14 w 454896"/>
              <a:gd name="connsiteY3" fmla="*/ 31093 h 4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896" h="47499">
                <a:moveTo>
                  <a:pt x="14" y="31093"/>
                </a:moveTo>
                <a:cubicBezTo>
                  <a:pt x="-2526" y="38713"/>
                  <a:pt x="327674" y="51413"/>
                  <a:pt x="396254" y="46333"/>
                </a:cubicBezTo>
                <a:cubicBezTo>
                  <a:pt x="464834" y="41253"/>
                  <a:pt x="477534" y="5693"/>
                  <a:pt x="411494" y="613"/>
                </a:cubicBezTo>
                <a:cubicBezTo>
                  <a:pt x="345454" y="-4467"/>
                  <a:pt x="2554" y="23473"/>
                  <a:pt x="14" y="31093"/>
                </a:cubicBezTo>
                <a:close/>
              </a:path>
            </a:pathLst>
          </a:cu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7DADD96F-A0BD-4EFF-A426-92FC7314EE73}"/>
              </a:ext>
            </a:extLst>
          </p:cNvPr>
          <p:cNvSpPr/>
          <p:nvPr/>
        </p:nvSpPr>
        <p:spPr bwMode="auto">
          <a:xfrm>
            <a:off x="5732804" y="2280067"/>
            <a:ext cx="823221" cy="114829"/>
          </a:xfrm>
          <a:custGeom>
            <a:avLst/>
            <a:gdLst>
              <a:gd name="connsiteX0" fmla="*/ 14 w 454896"/>
              <a:gd name="connsiteY0" fmla="*/ 31093 h 47499"/>
              <a:gd name="connsiteX1" fmla="*/ 396254 w 454896"/>
              <a:gd name="connsiteY1" fmla="*/ 46333 h 47499"/>
              <a:gd name="connsiteX2" fmla="*/ 411494 w 454896"/>
              <a:gd name="connsiteY2" fmla="*/ 613 h 47499"/>
              <a:gd name="connsiteX3" fmla="*/ 14 w 454896"/>
              <a:gd name="connsiteY3" fmla="*/ 31093 h 47499"/>
              <a:gd name="connsiteX0" fmla="*/ 2085 w 441143"/>
              <a:gd name="connsiteY0" fmla="*/ 54756 h 71466"/>
              <a:gd name="connsiteX1" fmla="*/ 398325 w 441143"/>
              <a:gd name="connsiteY1" fmla="*/ 69996 h 71466"/>
              <a:gd name="connsiteX2" fmla="*/ 413565 w 441143"/>
              <a:gd name="connsiteY2" fmla="*/ 24276 h 71466"/>
              <a:gd name="connsiteX3" fmla="*/ 249396 w 441143"/>
              <a:gd name="connsiteY3" fmla="*/ 927 h 71466"/>
              <a:gd name="connsiteX4" fmla="*/ 2085 w 441143"/>
              <a:gd name="connsiteY4" fmla="*/ 54756 h 7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143" h="71466">
                <a:moveTo>
                  <a:pt x="2085" y="54756"/>
                </a:moveTo>
                <a:cubicBezTo>
                  <a:pt x="26906" y="66267"/>
                  <a:pt x="329745" y="75076"/>
                  <a:pt x="398325" y="69996"/>
                </a:cubicBezTo>
                <a:cubicBezTo>
                  <a:pt x="466905" y="64916"/>
                  <a:pt x="438386" y="35787"/>
                  <a:pt x="413565" y="24276"/>
                </a:cubicBezTo>
                <a:cubicBezTo>
                  <a:pt x="388744" y="12765"/>
                  <a:pt x="317976" y="-4153"/>
                  <a:pt x="249396" y="927"/>
                </a:cubicBezTo>
                <a:cubicBezTo>
                  <a:pt x="180816" y="6007"/>
                  <a:pt x="-22736" y="43245"/>
                  <a:pt x="2085" y="54756"/>
                </a:cubicBezTo>
                <a:close/>
              </a:path>
            </a:pathLst>
          </a:custGeom>
          <a:solidFill>
            <a:srgbClr val="FF99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30B93C4-2AF2-4171-B0B6-BE3A350280A9}"/>
              </a:ext>
            </a:extLst>
          </p:cNvPr>
          <p:cNvGrpSpPr/>
          <p:nvPr/>
        </p:nvGrpSpPr>
        <p:grpSpPr>
          <a:xfrm rot="5400000" flipH="1">
            <a:off x="6245145" y="2415233"/>
            <a:ext cx="142766" cy="142766"/>
            <a:chOff x="6836475" y="4856671"/>
            <a:chExt cx="395027" cy="395027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78D9574-09FE-45AC-A4DB-A2EF346573D5}"/>
                </a:ext>
              </a:extLst>
            </p:cNvPr>
            <p:cNvSpPr/>
            <p:nvPr/>
          </p:nvSpPr>
          <p:spPr bwMode="auto">
            <a:xfrm>
              <a:off x="6836475" y="4856671"/>
              <a:ext cx="395027" cy="395027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5D690C9-E546-4D2A-BF39-B782B2C5857B}"/>
                </a:ext>
              </a:extLst>
            </p:cNvPr>
            <p:cNvSpPr/>
            <p:nvPr/>
          </p:nvSpPr>
          <p:spPr bwMode="auto">
            <a:xfrm rot="10800000">
              <a:off x="6852834" y="4873029"/>
              <a:ext cx="362310" cy="362310"/>
            </a:xfrm>
            <a:custGeom>
              <a:avLst/>
              <a:gdLst>
                <a:gd name="connsiteX0" fmla="*/ 181155 w 362310"/>
                <a:gd name="connsiteY0" fmla="*/ 181155 h 362310"/>
                <a:gd name="connsiteX1" fmla="*/ 0 w 362310"/>
                <a:gd name="connsiteY1" fmla="*/ 181155 h 362310"/>
                <a:gd name="connsiteX2" fmla="*/ 53490 w 362310"/>
                <a:gd name="connsiteY2" fmla="*/ 52630 h 362310"/>
                <a:gd name="connsiteX3" fmla="*/ 182371 w 362310"/>
                <a:gd name="connsiteY3" fmla="*/ 4 h 362310"/>
                <a:gd name="connsiteX4" fmla="*/ 181155 w 362310"/>
                <a:gd name="connsiteY4" fmla="*/ 181155 h 362310"/>
                <a:gd name="connsiteX5" fmla="*/ 179939 w 362310"/>
                <a:gd name="connsiteY5" fmla="*/ 362306 h 362310"/>
                <a:gd name="connsiteX6" fmla="*/ 181155 w 362310"/>
                <a:gd name="connsiteY6" fmla="*/ 181155 h 362310"/>
                <a:gd name="connsiteX7" fmla="*/ 362310 w 362310"/>
                <a:gd name="connsiteY7" fmla="*/ 181155 h 362310"/>
                <a:gd name="connsiteX8" fmla="*/ 308820 w 362310"/>
                <a:gd name="connsiteY8" fmla="*/ 309680 h 362310"/>
                <a:gd name="connsiteX9" fmla="*/ 179939 w 362310"/>
                <a:gd name="connsiteY9" fmla="*/ 362306 h 3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2310" h="362310">
                  <a:moveTo>
                    <a:pt x="181155" y="181155"/>
                  </a:moveTo>
                  <a:lnTo>
                    <a:pt x="0" y="181155"/>
                  </a:lnTo>
                  <a:cubicBezTo>
                    <a:pt x="0" y="132899"/>
                    <a:pt x="19253" y="86637"/>
                    <a:pt x="53490" y="52630"/>
                  </a:cubicBezTo>
                  <a:cubicBezTo>
                    <a:pt x="87727" y="18623"/>
                    <a:pt x="134117" y="-320"/>
                    <a:pt x="182371" y="4"/>
                  </a:cubicBezTo>
                  <a:cubicBezTo>
                    <a:pt x="181966" y="60388"/>
                    <a:pt x="181560" y="120771"/>
                    <a:pt x="181155" y="181155"/>
                  </a:cubicBezTo>
                  <a:close/>
                  <a:moveTo>
                    <a:pt x="179939" y="362306"/>
                  </a:moveTo>
                  <a:cubicBezTo>
                    <a:pt x="180344" y="301922"/>
                    <a:pt x="180750" y="241539"/>
                    <a:pt x="181155" y="181155"/>
                  </a:cubicBezTo>
                  <a:lnTo>
                    <a:pt x="362310" y="181155"/>
                  </a:lnTo>
                  <a:cubicBezTo>
                    <a:pt x="362310" y="229411"/>
                    <a:pt x="343057" y="275673"/>
                    <a:pt x="308820" y="309680"/>
                  </a:cubicBezTo>
                  <a:cubicBezTo>
                    <a:pt x="274583" y="343687"/>
                    <a:pt x="228193" y="362630"/>
                    <a:pt x="179939" y="362306"/>
                  </a:cubicBez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7437D5D-D0A7-47DC-A76C-9607E638D08A}"/>
              </a:ext>
            </a:extLst>
          </p:cNvPr>
          <p:cNvCxnSpPr>
            <a:cxnSpLocks/>
          </p:cNvCxnSpPr>
          <p:nvPr/>
        </p:nvCxnSpPr>
        <p:spPr bwMode="auto">
          <a:xfrm flipH="1">
            <a:off x="4350761" y="3656814"/>
            <a:ext cx="284212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4227F036-E0B1-4EF6-A7EA-8FCD0DD3C5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342081" y="4439544"/>
            <a:ext cx="2850806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7124201-FBDA-4756-ADF5-397E5263316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98949" y="5169612"/>
            <a:ext cx="2816412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891402A-64D7-4A79-818A-A9A04567267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73071" y="5941705"/>
            <a:ext cx="2919817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710E059-2BBC-41B6-B77F-421F29F071D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09847" y="3693596"/>
            <a:ext cx="144913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C2A647B-EA30-407B-9BC9-809D140F169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09847" y="4396411"/>
            <a:ext cx="144913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7190F93-6B69-432B-BFDA-A488B2D669C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932321" y="5210467"/>
            <a:ext cx="144913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1489AE0-1183-4DE0-8DC0-2EA1ED8C5A2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09847" y="5897674"/>
            <a:ext cx="144913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B12D1CE6-2723-4D8A-B664-6AD37EE00C31}"/>
              </a:ext>
            </a:extLst>
          </p:cNvPr>
          <p:cNvSpPr/>
          <p:nvPr/>
        </p:nvSpPr>
        <p:spPr bwMode="auto">
          <a:xfrm flipH="1">
            <a:off x="5563213" y="2043714"/>
            <a:ext cx="396770" cy="814160"/>
          </a:xfrm>
          <a:custGeom>
            <a:avLst/>
            <a:gdLst>
              <a:gd name="connsiteX0" fmla="*/ 0 w 629646"/>
              <a:gd name="connsiteY0" fmla="*/ 0 h 957532"/>
              <a:gd name="connsiteX1" fmla="*/ 552091 w 629646"/>
              <a:gd name="connsiteY1" fmla="*/ 224287 h 957532"/>
              <a:gd name="connsiteX2" fmla="*/ 612476 w 629646"/>
              <a:gd name="connsiteY2" fmla="*/ 957532 h 957532"/>
              <a:gd name="connsiteX0" fmla="*/ 0 w 649025"/>
              <a:gd name="connsiteY0" fmla="*/ 0 h 948906"/>
              <a:gd name="connsiteX1" fmla="*/ 552091 w 649025"/>
              <a:gd name="connsiteY1" fmla="*/ 224287 h 948906"/>
              <a:gd name="connsiteX2" fmla="*/ 638355 w 649025"/>
              <a:gd name="connsiteY2" fmla="*/ 948906 h 948906"/>
              <a:gd name="connsiteX0" fmla="*/ 0 w 645220"/>
              <a:gd name="connsiteY0" fmla="*/ 0 h 948906"/>
              <a:gd name="connsiteX1" fmla="*/ 552091 w 645220"/>
              <a:gd name="connsiteY1" fmla="*/ 224287 h 948906"/>
              <a:gd name="connsiteX2" fmla="*/ 638355 w 645220"/>
              <a:gd name="connsiteY2" fmla="*/ 948906 h 948906"/>
              <a:gd name="connsiteX0" fmla="*/ 0 w 1227434"/>
              <a:gd name="connsiteY0" fmla="*/ 0 h 962351"/>
              <a:gd name="connsiteX1" fmla="*/ 552091 w 1227434"/>
              <a:gd name="connsiteY1" fmla="*/ 224287 h 962351"/>
              <a:gd name="connsiteX2" fmla="*/ 1227245 w 1227434"/>
              <a:gd name="connsiteY2" fmla="*/ 962351 h 962351"/>
              <a:gd name="connsiteX0" fmla="*/ 0 w 1227245"/>
              <a:gd name="connsiteY0" fmla="*/ 0 h 962351"/>
              <a:gd name="connsiteX1" fmla="*/ 552091 w 1227245"/>
              <a:gd name="connsiteY1" fmla="*/ 224287 h 962351"/>
              <a:gd name="connsiteX2" fmla="*/ 1227245 w 1227245"/>
              <a:gd name="connsiteY2" fmla="*/ 962351 h 962351"/>
              <a:gd name="connsiteX0" fmla="*/ 0 w 1227245"/>
              <a:gd name="connsiteY0" fmla="*/ 0 h 962351"/>
              <a:gd name="connsiteX1" fmla="*/ 792997 w 1227245"/>
              <a:gd name="connsiteY1" fmla="*/ 251180 h 962351"/>
              <a:gd name="connsiteX2" fmla="*/ 1227245 w 1227245"/>
              <a:gd name="connsiteY2" fmla="*/ 962351 h 962351"/>
              <a:gd name="connsiteX0" fmla="*/ 0 w 1494921"/>
              <a:gd name="connsiteY0" fmla="*/ 0 h 922012"/>
              <a:gd name="connsiteX1" fmla="*/ 792997 w 1494921"/>
              <a:gd name="connsiteY1" fmla="*/ 251180 h 922012"/>
              <a:gd name="connsiteX2" fmla="*/ 1494921 w 1494921"/>
              <a:gd name="connsiteY2" fmla="*/ 922012 h 922012"/>
              <a:gd name="connsiteX0" fmla="*/ 0 w 1789367"/>
              <a:gd name="connsiteY0" fmla="*/ 0 h 1056473"/>
              <a:gd name="connsiteX1" fmla="*/ 1087443 w 1789367"/>
              <a:gd name="connsiteY1" fmla="*/ 385641 h 1056473"/>
              <a:gd name="connsiteX2" fmla="*/ 1789367 w 1789367"/>
              <a:gd name="connsiteY2" fmla="*/ 1056473 h 1056473"/>
              <a:gd name="connsiteX0" fmla="*/ 0 w 1789367"/>
              <a:gd name="connsiteY0" fmla="*/ 0 h 1056473"/>
              <a:gd name="connsiteX1" fmla="*/ 1007137 w 1789367"/>
              <a:gd name="connsiteY1" fmla="*/ 385641 h 1056473"/>
              <a:gd name="connsiteX2" fmla="*/ 1789367 w 1789367"/>
              <a:gd name="connsiteY2" fmla="*/ 1056473 h 1056473"/>
              <a:gd name="connsiteX0" fmla="*/ 0 w 1494921"/>
              <a:gd name="connsiteY0" fmla="*/ 0 h 1043028"/>
              <a:gd name="connsiteX1" fmla="*/ 1007137 w 1494921"/>
              <a:gd name="connsiteY1" fmla="*/ 385641 h 1043028"/>
              <a:gd name="connsiteX2" fmla="*/ 1494921 w 1494921"/>
              <a:gd name="connsiteY2" fmla="*/ 1043028 h 1043028"/>
              <a:gd name="connsiteX0" fmla="*/ 0 w 1494921"/>
              <a:gd name="connsiteY0" fmla="*/ 0 h 1043028"/>
              <a:gd name="connsiteX1" fmla="*/ 1007137 w 1494921"/>
              <a:gd name="connsiteY1" fmla="*/ 385641 h 1043028"/>
              <a:gd name="connsiteX2" fmla="*/ 1494921 w 1494921"/>
              <a:gd name="connsiteY2" fmla="*/ 1043028 h 1043028"/>
              <a:gd name="connsiteX0" fmla="*/ 0 w 1307550"/>
              <a:gd name="connsiteY0" fmla="*/ 0 h 1002690"/>
              <a:gd name="connsiteX1" fmla="*/ 1007137 w 1307550"/>
              <a:gd name="connsiteY1" fmla="*/ 385641 h 1002690"/>
              <a:gd name="connsiteX2" fmla="*/ 1307550 w 1307550"/>
              <a:gd name="connsiteY2" fmla="*/ 1002690 h 1002690"/>
              <a:gd name="connsiteX0" fmla="*/ 0 w 1259217"/>
              <a:gd name="connsiteY0" fmla="*/ 0 h 1063005"/>
              <a:gd name="connsiteX1" fmla="*/ 958804 w 1259217"/>
              <a:gd name="connsiteY1" fmla="*/ 445956 h 1063005"/>
              <a:gd name="connsiteX2" fmla="*/ 1259217 w 1259217"/>
              <a:gd name="connsiteY2" fmla="*/ 1063005 h 1063005"/>
              <a:gd name="connsiteX0" fmla="*/ 0 w 1259217"/>
              <a:gd name="connsiteY0" fmla="*/ 0 h 1063005"/>
              <a:gd name="connsiteX1" fmla="*/ 958804 w 1259217"/>
              <a:gd name="connsiteY1" fmla="*/ 445956 h 1063005"/>
              <a:gd name="connsiteX2" fmla="*/ 1259217 w 1259217"/>
              <a:gd name="connsiteY2" fmla="*/ 1063005 h 1063005"/>
              <a:gd name="connsiteX0" fmla="*/ 0 w 1595064"/>
              <a:gd name="connsiteY0" fmla="*/ 0 h 1627466"/>
              <a:gd name="connsiteX1" fmla="*/ 958804 w 1595064"/>
              <a:gd name="connsiteY1" fmla="*/ 445956 h 1627466"/>
              <a:gd name="connsiteX2" fmla="*/ 1595064 w 1595064"/>
              <a:gd name="connsiteY2" fmla="*/ 1627466 h 1627466"/>
              <a:gd name="connsiteX0" fmla="*/ 0 w 1930911"/>
              <a:gd name="connsiteY0" fmla="*/ 0 h 1718508"/>
              <a:gd name="connsiteX1" fmla="*/ 958804 w 1930911"/>
              <a:gd name="connsiteY1" fmla="*/ 445956 h 1718508"/>
              <a:gd name="connsiteX2" fmla="*/ 1930911 w 1930911"/>
              <a:gd name="connsiteY2" fmla="*/ 1718508 h 1718508"/>
              <a:gd name="connsiteX0" fmla="*/ 0 w 1930911"/>
              <a:gd name="connsiteY0" fmla="*/ 0 h 1718508"/>
              <a:gd name="connsiteX1" fmla="*/ 958804 w 1930911"/>
              <a:gd name="connsiteY1" fmla="*/ 445956 h 1718508"/>
              <a:gd name="connsiteX2" fmla="*/ 1930911 w 1930911"/>
              <a:gd name="connsiteY2" fmla="*/ 1718508 h 1718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0911" h="1718508">
                <a:moveTo>
                  <a:pt x="0" y="0"/>
                </a:moveTo>
                <a:cubicBezTo>
                  <a:pt x="225006" y="32349"/>
                  <a:pt x="787970" y="227489"/>
                  <a:pt x="958804" y="445956"/>
                </a:cubicBezTo>
                <a:cubicBezTo>
                  <a:pt x="1065196" y="604107"/>
                  <a:pt x="1683353" y="1381818"/>
                  <a:pt x="1930911" y="1718508"/>
                </a:cubicBez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ED0DE6B6-EBF3-41BF-8119-51639C18D722}"/>
              </a:ext>
            </a:extLst>
          </p:cNvPr>
          <p:cNvSpPr/>
          <p:nvPr/>
        </p:nvSpPr>
        <p:spPr bwMode="auto">
          <a:xfrm flipH="1">
            <a:off x="6312086" y="2043792"/>
            <a:ext cx="933772" cy="709800"/>
          </a:xfrm>
          <a:custGeom>
            <a:avLst/>
            <a:gdLst>
              <a:gd name="connsiteX0" fmla="*/ 0 w 629646"/>
              <a:gd name="connsiteY0" fmla="*/ 0 h 957532"/>
              <a:gd name="connsiteX1" fmla="*/ 552091 w 629646"/>
              <a:gd name="connsiteY1" fmla="*/ 224287 h 957532"/>
              <a:gd name="connsiteX2" fmla="*/ 612476 w 629646"/>
              <a:gd name="connsiteY2" fmla="*/ 957532 h 957532"/>
              <a:gd name="connsiteX0" fmla="*/ 0 w 649025"/>
              <a:gd name="connsiteY0" fmla="*/ 0 h 948906"/>
              <a:gd name="connsiteX1" fmla="*/ 552091 w 649025"/>
              <a:gd name="connsiteY1" fmla="*/ 224287 h 948906"/>
              <a:gd name="connsiteX2" fmla="*/ 638355 w 649025"/>
              <a:gd name="connsiteY2" fmla="*/ 948906 h 948906"/>
              <a:gd name="connsiteX0" fmla="*/ 0 w 645220"/>
              <a:gd name="connsiteY0" fmla="*/ 0 h 948906"/>
              <a:gd name="connsiteX1" fmla="*/ 552091 w 645220"/>
              <a:gd name="connsiteY1" fmla="*/ 224287 h 948906"/>
              <a:gd name="connsiteX2" fmla="*/ 638355 w 645220"/>
              <a:gd name="connsiteY2" fmla="*/ 948906 h 948906"/>
              <a:gd name="connsiteX0" fmla="*/ 0 w 1227434"/>
              <a:gd name="connsiteY0" fmla="*/ 0 h 962351"/>
              <a:gd name="connsiteX1" fmla="*/ 552091 w 1227434"/>
              <a:gd name="connsiteY1" fmla="*/ 224287 h 962351"/>
              <a:gd name="connsiteX2" fmla="*/ 1227245 w 1227434"/>
              <a:gd name="connsiteY2" fmla="*/ 962351 h 962351"/>
              <a:gd name="connsiteX0" fmla="*/ 0 w 1227245"/>
              <a:gd name="connsiteY0" fmla="*/ 0 h 962351"/>
              <a:gd name="connsiteX1" fmla="*/ 552091 w 1227245"/>
              <a:gd name="connsiteY1" fmla="*/ 224287 h 962351"/>
              <a:gd name="connsiteX2" fmla="*/ 1227245 w 1227245"/>
              <a:gd name="connsiteY2" fmla="*/ 962351 h 962351"/>
              <a:gd name="connsiteX0" fmla="*/ 0 w 1227245"/>
              <a:gd name="connsiteY0" fmla="*/ 0 h 962351"/>
              <a:gd name="connsiteX1" fmla="*/ 792997 w 1227245"/>
              <a:gd name="connsiteY1" fmla="*/ 251180 h 962351"/>
              <a:gd name="connsiteX2" fmla="*/ 1227245 w 1227245"/>
              <a:gd name="connsiteY2" fmla="*/ 962351 h 962351"/>
              <a:gd name="connsiteX0" fmla="*/ 0 w 1494921"/>
              <a:gd name="connsiteY0" fmla="*/ 0 h 922012"/>
              <a:gd name="connsiteX1" fmla="*/ 792997 w 1494921"/>
              <a:gd name="connsiteY1" fmla="*/ 251180 h 922012"/>
              <a:gd name="connsiteX2" fmla="*/ 1494921 w 1494921"/>
              <a:gd name="connsiteY2" fmla="*/ 922012 h 922012"/>
              <a:gd name="connsiteX0" fmla="*/ 0 w 1789367"/>
              <a:gd name="connsiteY0" fmla="*/ 0 h 1056473"/>
              <a:gd name="connsiteX1" fmla="*/ 1087443 w 1789367"/>
              <a:gd name="connsiteY1" fmla="*/ 385641 h 1056473"/>
              <a:gd name="connsiteX2" fmla="*/ 1789367 w 1789367"/>
              <a:gd name="connsiteY2" fmla="*/ 1056473 h 1056473"/>
              <a:gd name="connsiteX0" fmla="*/ 0 w 1789367"/>
              <a:gd name="connsiteY0" fmla="*/ 0 h 1056473"/>
              <a:gd name="connsiteX1" fmla="*/ 1007137 w 1789367"/>
              <a:gd name="connsiteY1" fmla="*/ 385641 h 1056473"/>
              <a:gd name="connsiteX2" fmla="*/ 1789367 w 1789367"/>
              <a:gd name="connsiteY2" fmla="*/ 1056473 h 1056473"/>
              <a:gd name="connsiteX0" fmla="*/ 0 w 1494921"/>
              <a:gd name="connsiteY0" fmla="*/ 0 h 1043028"/>
              <a:gd name="connsiteX1" fmla="*/ 1007137 w 1494921"/>
              <a:gd name="connsiteY1" fmla="*/ 385641 h 1043028"/>
              <a:gd name="connsiteX2" fmla="*/ 1494921 w 1494921"/>
              <a:gd name="connsiteY2" fmla="*/ 1043028 h 1043028"/>
              <a:gd name="connsiteX0" fmla="*/ 0 w 1494921"/>
              <a:gd name="connsiteY0" fmla="*/ 0 h 1043028"/>
              <a:gd name="connsiteX1" fmla="*/ 1007137 w 1494921"/>
              <a:gd name="connsiteY1" fmla="*/ 385641 h 1043028"/>
              <a:gd name="connsiteX2" fmla="*/ 1494921 w 1494921"/>
              <a:gd name="connsiteY2" fmla="*/ 1043028 h 1043028"/>
              <a:gd name="connsiteX0" fmla="*/ 0 w 1307550"/>
              <a:gd name="connsiteY0" fmla="*/ 0 h 1002690"/>
              <a:gd name="connsiteX1" fmla="*/ 1007137 w 1307550"/>
              <a:gd name="connsiteY1" fmla="*/ 385641 h 1002690"/>
              <a:gd name="connsiteX2" fmla="*/ 1307550 w 1307550"/>
              <a:gd name="connsiteY2" fmla="*/ 1002690 h 1002690"/>
              <a:gd name="connsiteX0" fmla="*/ 0 w 1130214"/>
              <a:gd name="connsiteY0" fmla="*/ 0 h 1002690"/>
              <a:gd name="connsiteX1" fmla="*/ 829801 w 1130214"/>
              <a:gd name="connsiteY1" fmla="*/ 385641 h 1002690"/>
              <a:gd name="connsiteX2" fmla="*/ 1130214 w 1130214"/>
              <a:gd name="connsiteY2" fmla="*/ 1002690 h 1002690"/>
              <a:gd name="connsiteX0" fmla="*/ 0 w 1130214"/>
              <a:gd name="connsiteY0" fmla="*/ 0 h 1002690"/>
              <a:gd name="connsiteX1" fmla="*/ 829801 w 1130214"/>
              <a:gd name="connsiteY1" fmla="*/ 385641 h 1002690"/>
              <a:gd name="connsiteX2" fmla="*/ 1130214 w 1130214"/>
              <a:gd name="connsiteY2" fmla="*/ 1002690 h 1002690"/>
              <a:gd name="connsiteX0" fmla="*/ 0 w 716430"/>
              <a:gd name="connsiteY0" fmla="*/ 0 h 987843"/>
              <a:gd name="connsiteX1" fmla="*/ 416017 w 716430"/>
              <a:gd name="connsiteY1" fmla="*/ 370794 h 987843"/>
              <a:gd name="connsiteX2" fmla="*/ 716430 w 716430"/>
              <a:gd name="connsiteY2" fmla="*/ 987843 h 987843"/>
              <a:gd name="connsiteX0" fmla="*/ 0 w 805098"/>
              <a:gd name="connsiteY0" fmla="*/ 0 h 1024961"/>
              <a:gd name="connsiteX1" fmla="*/ 504685 w 805098"/>
              <a:gd name="connsiteY1" fmla="*/ 407912 h 1024961"/>
              <a:gd name="connsiteX2" fmla="*/ 805098 w 805098"/>
              <a:gd name="connsiteY2" fmla="*/ 1024961 h 1024961"/>
              <a:gd name="connsiteX0" fmla="*/ 0 w 1540094"/>
              <a:gd name="connsiteY0" fmla="*/ 0 h 1684519"/>
              <a:gd name="connsiteX1" fmla="*/ 504685 w 1540094"/>
              <a:gd name="connsiteY1" fmla="*/ 407912 h 1684519"/>
              <a:gd name="connsiteX2" fmla="*/ 1540094 w 1540094"/>
              <a:gd name="connsiteY2" fmla="*/ 1684519 h 1684519"/>
              <a:gd name="connsiteX0" fmla="*/ 0 w 1540094"/>
              <a:gd name="connsiteY0" fmla="*/ 0 h 1684519"/>
              <a:gd name="connsiteX1" fmla="*/ 504685 w 1540094"/>
              <a:gd name="connsiteY1" fmla="*/ 407912 h 1684519"/>
              <a:gd name="connsiteX2" fmla="*/ 1540094 w 1540094"/>
              <a:gd name="connsiteY2" fmla="*/ 1684519 h 1684519"/>
              <a:gd name="connsiteX0" fmla="*/ 0 w 1647004"/>
              <a:gd name="connsiteY0" fmla="*/ 0 h 1704505"/>
              <a:gd name="connsiteX1" fmla="*/ 504685 w 1647004"/>
              <a:gd name="connsiteY1" fmla="*/ 407912 h 1704505"/>
              <a:gd name="connsiteX2" fmla="*/ 1647004 w 1647004"/>
              <a:gd name="connsiteY2" fmla="*/ 1704505 h 1704505"/>
              <a:gd name="connsiteX0" fmla="*/ 0 w 1446551"/>
              <a:gd name="connsiteY0" fmla="*/ 0 h 1644546"/>
              <a:gd name="connsiteX1" fmla="*/ 504685 w 1446551"/>
              <a:gd name="connsiteY1" fmla="*/ 407912 h 1644546"/>
              <a:gd name="connsiteX2" fmla="*/ 1446551 w 1446551"/>
              <a:gd name="connsiteY2" fmla="*/ 1644546 h 1644546"/>
              <a:gd name="connsiteX0" fmla="*/ 0 w 1446551"/>
              <a:gd name="connsiteY0" fmla="*/ 0 h 1644546"/>
              <a:gd name="connsiteX1" fmla="*/ 504685 w 1446551"/>
              <a:gd name="connsiteY1" fmla="*/ 407912 h 1644546"/>
              <a:gd name="connsiteX2" fmla="*/ 1446551 w 1446551"/>
              <a:gd name="connsiteY2" fmla="*/ 1644546 h 16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6551" h="1644546">
                <a:moveTo>
                  <a:pt x="0" y="0"/>
                </a:moveTo>
                <a:cubicBezTo>
                  <a:pt x="210231" y="99159"/>
                  <a:pt x="398293" y="249761"/>
                  <a:pt x="504685" y="407912"/>
                </a:cubicBezTo>
                <a:cubicBezTo>
                  <a:pt x="611077" y="566063"/>
                  <a:pt x="1111119" y="1164391"/>
                  <a:pt x="1446551" y="1644546"/>
                </a:cubicBez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32CA1B95-5BDD-4552-8EDF-A1FD40BB3E69}"/>
              </a:ext>
            </a:extLst>
          </p:cNvPr>
          <p:cNvSpPr/>
          <p:nvPr/>
        </p:nvSpPr>
        <p:spPr bwMode="auto">
          <a:xfrm flipH="1">
            <a:off x="6741862" y="2107446"/>
            <a:ext cx="1313622" cy="754449"/>
          </a:xfrm>
          <a:custGeom>
            <a:avLst/>
            <a:gdLst>
              <a:gd name="connsiteX0" fmla="*/ 0 w 629646"/>
              <a:gd name="connsiteY0" fmla="*/ 0 h 957532"/>
              <a:gd name="connsiteX1" fmla="*/ 552091 w 629646"/>
              <a:gd name="connsiteY1" fmla="*/ 224287 h 957532"/>
              <a:gd name="connsiteX2" fmla="*/ 612476 w 629646"/>
              <a:gd name="connsiteY2" fmla="*/ 957532 h 957532"/>
              <a:gd name="connsiteX0" fmla="*/ 0 w 649025"/>
              <a:gd name="connsiteY0" fmla="*/ 0 h 948906"/>
              <a:gd name="connsiteX1" fmla="*/ 552091 w 649025"/>
              <a:gd name="connsiteY1" fmla="*/ 224287 h 948906"/>
              <a:gd name="connsiteX2" fmla="*/ 638355 w 649025"/>
              <a:gd name="connsiteY2" fmla="*/ 948906 h 948906"/>
              <a:gd name="connsiteX0" fmla="*/ 0 w 645220"/>
              <a:gd name="connsiteY0" fmla="*/ 0 h 948906"/>
              <a:gd name="connsiteX1" fmla="*/ 552091 w 645220"/>
              <a:gd name="connsiteY1" fmla="*/ 224287 h 948906"/>
              <a:gd name="connsiteX2" fmla="*/ 638355 w 645220"/>
              <a:gd name="connsiteY2" fmla="*/ 948906 h 948906"/>
              <a:gd name="connsiteX0" fmla="*/ 0 w 1227434"/>
              <a:gd name="connsiteY0" fmla="*/ 0 h 962351"/>
              <a:gd name="connsiteX1" fmla="*/ 552091 w 1227434"/>
              <a:gd name="connsiteY1" fmla="*/ 224287 h 962351"/>
              <a:gd name="connsiteX2" fmla="*/ 1227245 w 1227434"/>
              <a:gd name="connsiteY2" fmla="*/ 962351 h 962351"/>
              <a:gd name="connsiteX0" fmla="*/ 0 w 1227245"/>
              <a:gd name="connsiteY0" fmla="*/ 0 h 962351"/>
              <a:gd name="connsiteX1" fmla="*/ 552091 w 1227245"/>
              <a:gd name="connsiteY1" fmla="*/ 224287 h 962351"/>
              <a:gd name="connsiteX2" fmla="*/ 1227245 w 1227245"/>
              <a:gd name="connsiteY2" fmla="*/ 962351 h 962351"/>
              <a:gd name="connsiteX0" fmla="*/ 0 w 1227245"/>
              <a:gd name="connsiteY0" fmla="*/ 0 h 962351"/>
              <a:gd name="connsiteX1" fmla="*/ 792997 w 1227245"/>
              <a:gd name="connsiteY1" fmla="*/ 251180 h 962351"/>
              <a:gd name="connsiteX2" fmla="*/ 1227245 w 1227245"/>
              <a:gd name="connsiteY2" fmla="*/ 962351 h 962351"/>
              <a:gd name="connsiteX0" fmla="*/ 0 w 1494921"/>
              <a:gd name="connsiteY0" fmla="*/ 0 h 922012"/>
              <a:gd name="connsiteX1" fmla="*/ 792997 w 1494921"/>
              <a:gd name="connsiteY1" fmla="*/ 251180 h 922012"/>
              <a:gd name="connsiteX2" fmla="*/ 1494921 w 1494921"/>
              <a:gd name="connsiteY2" fmla="*/ 922012 h 922012"/>
              <a:gd name="connsiteX0" fmla="*/ 0 w 1789367"/>
              <a:gd name="connsiteY0" fmla="*/ 0 h 1056473"/>
              <a:gd name="connsiteX1" fmla="*/ 1087443 w 1789367"/>
              <a:gd name="connsiteY1" fmla="*/ 385641 h 1056473"/>
              <a:gd name="connsiteX2" fmla="*/ 1789367 w 1789367"/>
              <a:gd name="connsiteY2" fmla="*/ 1056473 h 1056473"/>
              <a:gd name="connsiteX0" fmla="*/ 0 w 1789367"/>
              <a:gd name="connsiteY0" fmla="*/ 0 h 1056473"/>
              <a:gd name="connsiteX1" fmla="*/ 1007137 w 1789367"/>
              <a:gd name="connsiteY1" fmla="*/ 385641 h 1056473"/>
              <a:gd name="connsiteX2" fmla="*/ 1789367 w 1789367"/>
              <a:gd name="connsiteY2" fmla="*/ 1056473 h 1056473"/>
              <a:gd name="connsiteX0" fmla="*/ 0 w 1494921"/>
              <a:gd name="connsiteY0" fmla="*/ 0 h 1043028"/>
              <a:gd name="connsiteX1" fmla="*/ 1007137 w 1494921"/>
              <a:gd name="connsiteY1" fmla="*/ 385641 h 1043028"/>
              <a:gd name="connsiteX2" fmla="*/ 1494921 w 1494921"/>
              <a:gd name="connsiteY2" fmla="*/ 1043028 h 1043028"/>
              <a:gd name="connsiteX0" fmla="*/ 0 w 1494921"/>
              <a:gd name="connsiteY0" fmla="*/ 0 h 1043028"/>
              <a:gd name="connsiteX1" fmla="*/ 1007137 w 1494921"/>
              <a:gd name="connsiteY1" fmla="*/ 385641 h 1043028"/>
              <a:gd name="connsiteX2" fmla="*/ 1494921 w 1494921"/>
              <a:gd name="connsiteY2" fmla="*/ 1043028 h 1043028"/>
              <a:gd name="connsiteX0" fmla="*/ 0 w 1307550"/>
              <a:gd name="connsiteY0" fmla="*/ 0 h 1002690"/>
              <a:gd name="connsiteX1" fmla="*/ 1007137 w 1307550"/>
              <a:gd name="connsiteY1" fmla="*/ 385641 h 1002690"/>
              <a:gd name="connsiteX2" fmla="*/ 1307550 w 1307550"/>
              <a:gd name="connsiteY2" fmla="*/ 1002690 h 1002690"/>
              <a:gd name="connsiteX0" fmla="*/ 0 w 1283863"/>
              <a:gd name="connsiteY0" fmla="*/ 0 h 1113269"/>
              <a:gd name="connsiteX1" fmla="*/ 983450 w 1283863"/>
              <a:gd name="connsiteY1" fmla="*/ 496220 h 1113269"/>
              <a:gd name="connsiteX2" fmla="*/ 1283863 w 1283863"/>
              <a:gd name="connsiteY2" fmla="*/ 1113269 h 1113269"/>
              <a:gd name="connsiteX0" fmla="*/ 0 w 1283863"/>
              <a:gd name="connsiteY0" fmla="*/ 0 h 1113269"/>
              <a:gd name="connsiteX1" fmla="*/ 983450 w 1283863"/>
              <a:gd name="connsiteY1" fmla="*/ 496220 h 1113269"/>
              <a:gd name="connsiteX2" fmla="*/ 1283863 w 1283863"/>
              <a:gd name="connsiteY2" fmla="*/ 1113269 h 1113269"/>
              <a:gd name="connsiteX0" fmla="*/ 0 w 1283863"/>
              <a:gd name="connsiteY0" fmla="*/ 0 h 1113269"/>
              <a:gd name="connsiteX1" fmla="*/ 545038 w 1283863"/>
              <a:gd name="connsiteY1" fmla="*/ 216178 h 1113269"/>
              <a:gd name="connsiteX2" fmla="*/ 1283863 w 1283863"/>
              <a:gd name="connsiteY2" fmla="*/ 1113269 h 1113269"/>
              <a:gd name="connsiteX0" fmla="*/ 0 w 1283863"/>
              <a:gd name="connsiteY0" fmla="*/ 0 h 1113269"/>
              <a:gd name="connsiteX1" fmla="*/ 545038 w 1283863"/>
              <a:gd name="connsiteY1" fmla="*/ 216178 h 1113269"/>
              <a:gd name="connsiteX2" fmla="*/ 1283863 w 1283863"/>
              <a:gd name="connsiteY2" fmla="*/ 1113269 h 1113269"/>
              <a:gd name="connsiteX0" fmla="*/ 0 w 1283863"/>
              <a:gd name="connsiteY0" fmla="*/ 0 h 1113269"/>
              <a:gd name="connsiteX1" fmla="*/ 545038 w 1283863"/>
              <a:gd name="connsiteY1" fmla="*/ 216178 h 1113269"/>
              <a:gd name="connsiteX2" fmla="*/ 1283863 w 1283863"/>
              <a:gd name="connsiteY2" fmla="*/ 1113269 h 1113269"/>
              <a:gd name="connsiteX0" fmla="*/ 0 w 1283863"/>
              <a:gd name="connsiteY0" fmla="*/ 0 h 1113269"/>
              <a:gd name="connsiteX1" fmla="*/ 545038 w 1283863"/>
              <a:gd name="connsiteY1" fmla="*/ 216178 h 1113269"/>
              <a:gd name="connsiteX2" fmla="*/ 1283863 w 1283863"/>
              <a:gd name="connsiteY2" fmla="*/ 1113269 h 111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3863" h="1113269">
                <a:moveTo>
                  <a:pt x="0" y="0"/>
                </a:moveTo>
                <a:cubicBezTo>
                  <a:pt x="270165" y="31693"/>
                  <a:pt x="447078" y="147131"/>
                  <a:pt x="545038" y="216178"/>
                </a:cubicBezTo>
                <a:cubicBezTo>
                  <a:pt x="651430" y="374329"/>
                  <a:pt x="1002060" y="736621"/>
                  <a:pt x="1283863" y="1113269"/>
                </a:cubicBez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Arc 180">
            <a:extLst>
              <a:ext uri="{FF2B5EF4-FFF2-40B4-BE49-F238E27FC236}">
                <a16:creationId xmlns:a16="http://schemas.microsoft.com/office/drawing/2014/main" id="{DB1F58AF-8971-4B30-AB8A-2E9F8E46BC49}"/>
              </a:ext>
            </a:extLst>
          </p:cNvPr>
          <p:cNvSpPr/>
          <p:nvPr/>
        </p:nvSpPr>
        <p:spPr bwMode="auto">
          <a:xfrm>
            <a:off x="5998842" y="2158808"/>
            <a:ext cx="645544" cy="645544"/>
          </a:xfrm>
          <a:prstGeom prst="arc">
            <a:avLst>
              <a:gd name="adj1" fmla="val 15479039"/>
              <a:gd name="adj2" fmla="val 10537057"/>
            </a:avLst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c 181">
            <a:extLst>
              <a:ext uri="{FF2B5EF4-FFF2-40B4-BE49-F238E27FC236}">
                <a16:creationId xmlns:a16="http://schemas.microsoft.com/office/drawing/2014/main" id="{88979D03-7215-4BFD-AA26-3C06AA1A423F}"/>
              </a:ext>
            </a:extLst>
          </p:cNvPr>
          <p:cNvSpPr/>
          <p:nvPr/>
        </p:nvSpPr>
        <p:spPr bwMode="auto">
          <a:xfrm>
            <a:off x="6603065" y="3504598"/>
            <a:ext cx="168686" cy="304432"/>
          </a:xfrm>
          <a:prstGeom prst="arc">
            <a:avLst>
              <a:gd name="adj1" fmla="val 13169943"/>
              <a:gd name="adj2" fmla="val 742308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Arc 182">
            <a:extLst>
              <a:ext uri="{FF2B5EF4-FFF2-40B4-BE49-F238E27FC236}">
                <a16:creationId xmlns:a16="http://schemas.microsoft.com/office/drawing/2014/main" id="{53F8F55E-B6A2-4CA7-A04E-A52232CE9248}"/>
              </a:ext>
            </a:extLst>
          </p:cNvPr>
          <p:cNvSpPr/>
          <p:nvPr/>
        </p:nvSpPr>
        <p:spPr bwMode="auto">
          <a:xfrm>
            <a:off x="6603065" y="4284036"/>
            <a:ext cx="168686" cy="304432"/>
          </a:xfrm>
          <a:prstGeom prst="arc">
            <a:avLst>
              <a:gd name="adj1" fmla="val 13169943"/>
              <a:gd name="adj2" fmla="val 742308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Arc 183">
            <a:extLst>
              <a:ext uri="{FF2B5EF4-FFF2-40B4-BE49-F238E27FC236}">
                <a16:creationId xmlns:a16="http://schemas.microsoft.com/office/drawing/2014/main" id="{7D59C703-E3FD-48F1-9E9D-3AB2ADFD69F2}"/>
              </a:ext>
            </a:extLst>
          </p:cNvPr>
          <p:cNvSpPr/>
          <p:nvPr/>
        </p:nvSpPr>
        <p:spPr bwMode="auto">
          <a:xfrm>
            <a:off x="6603065" y="5025423"/>
            <a:ext cx="168686" cy="304432"/>
          </a:xfrm>
          <a:prstGeom prst="arc">
            <a:avLst>
              <a:gd name="adj1" fmla="val 13169943"/>
              <a:gd name="adj2" fmla="val 742308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Arc 186">
            <a:extLst>
              <a:ext uri="{FF2B5EF4-FFF2-40B4-BE49-F238E27FC236}">
                <a16:creationId xmlns:a16="http://schemas.microsoft.com/office/drawing/2014/main" id="{2335B848-AD40-4898-AF8D-AF35CB19F2F3}"/>
              </a:ext>
            </a:extLst>
          </p:cNvPr>
          <p:cNvSpPr/>
          <p:nvPr/>
        </p:nvSpPr>
        <p:spPr bwMode="auto">
          <a:xfrm>
            <a:off x="6603065" y="5779461"/>
            <a:ext cx="168686" cy="304432"/>
          </a:xfrm>
          <a:prstGeom prst="arc">
            <a:avLst>
              <a:gd name="adj1" fmla="val 13169943"/>
              <a:gd name="adj2" fmla="val 742308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Arc 187">
            <a:extLst>
              <a:ext uri="{FF2B5EF4-FFF2-40B4-BE49-F238E27FC236}">
                <a16:creationId xmlns:a16="http://schemas.microsoft.com/office/drawing/2014/main" id="{425D5F2C-89D1-4F86-9D48-9EA7F2601A21}"/>
              </a:ext>
            </a:extLst>
          </p:cNvPr>
          <p:cNvSpPr/>
          <p:nvPr/>
        </p:nvSpPr>
        <p:spPr bwMode="auto">
          <a:xfrm>
            <a:off x="4869515" y="3504598"/>
            <a:ext cx="168686" cy="304432"/>
          </a:xfrm>
          <a:prstGeom prst="arc">
            <a:avLst>
              <a:gd name="adj1" fmla="val 13169943"/>
              <a:gd name="adj2" fmla="val 7423088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Arc 188">
            <a:extLst>
              <a:ext uri="{FF2B5EF4-FFF2-40B4-BE49-F238E27FC236}">
                <a16:creationId xmlns:a16="http://schemas.microsoft.com/office/drawing/2014/main" id="{6AAD5F10-DC5C-48BF-9BA8-BA192371AA26}"/>
              </a:ext>
            </a:extLst>
          </p:cNvPr>
          <p:cNvSpPr/>
          <p:nvPr/>
        </p:nvSpPr>
        <p:spPr bwMode="auto">
          <a:xfrm>
            <a:off x="4869515" y="4284036"/>
            <a:ext cx="168686" cy="304432"/>
          </a:xfrm>
          <a:prstGeom prst="arc">
            <a:avLst>
              <a:gd name="adj1" fmla="val 13169943"/>
              <a:gd name="adj2" fmla="val 7423088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Arc 189">
            <a:extLst>
              <a:ext uri="{FF2B5EF4-FFF2-40B4-BE49-F238E27FC236}">
                <a16:creationId xmlns:a16="http://schemas.microsoft.com/office/drawing/2014/main" id="{B4FE7BF4-590C-4525-A78A-9338547E67CB}"/>
              </a:ext>
            </a:extLst>
          </p:cNvPr>
          <p:cNvSpPr/>
          <p:nvPr/>
        </p:nvSpPr>
        <p:spPr bwMode="auto">
          <a:xfrm>
            <a:off x="4869515" y="5025423"/>
            <a:ext cx="168686" cy="304432"/>
          </a:xfrm>
          <a:prstGeom prst="arc">
            <a:avLst>
              <a:gd name="adj1" fmla="val 13169943"/>
              <a:gd name="adj2" fmla="val 7423088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Arc 190">
            <a:extLst>
              <a:ext uri="{FF2B5EF4-FFF2-40B4-BE49-F238E27FC236}">
                <a16:creationId xmlns:a16="http://schemas.microsoft.com/office/drawing/2014/main" id="{D0AFF5C0-30C5-40B8-A5B9-4F64EABE61CC}"/>
              </a:ext>
            </a:extLst>
          </p:cNvPr>
          <p:cNvSpPr/>
          <p:nvPr/>
        </p:nvSpPr>
        <p:spPr bwMode="auto">
          <a:xfrm>
            <a:off x="4869515" y="5779461"/>
            <a:ext cx="168686" cy="304432"/>
          </a:xfrm>
          <a:prstGeom prst="arc">
            <a:avLst>
              <a:gd name="adj1" fmla="val 13169943"/>
              <a:gd name="adj2" fmla="val 7423088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CDB3B50-2A17-4587-9271-57DF0734113A}"/>
                  </a:ext>
                </a:extLst>
              </p:cNvPr>
              <p:cNvSpPr txBox="1"/>
              <p:nvPr/>
            </p:nvSpPr>
            <p:spPr>
              <a:xfrm>
                <a:off x="8193270" y="2030343"/>
                <a:ext cx="3866928" cy="375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dirty="0"/>
                  <a:t>Vehicle motion </a:t>
                </a:r>
                <a:r>
                  <a:rPr lang="en-US" dirty="0" err="1"/>
                  <a:t>convects</a:t>
                </a:r>
                <a:r>
                  <a:rPr lang="en-US" dirty="0"/>
                  <a:t> clean air to front rotors</a:t>
                </a:r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dirty="0"/>
                  <a:t>Tailward rotors operate in the wake of forward rotors</a:t>
                </a:r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dirty="0"/>
                  <a:t>Tailward rotors must spin faster and exert more power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effect)</a:t>
                </a:r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dirty="0"/>
                  <a:t>Combined wake impinges on the tail, (nose up moment)</a:t>
                </a:r>
              </a:p>
              <a:p>
                <a:pPr marL="342900" indent="-3429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dirty="0"/>
                  <a:t>Trying to correct this force using tailward lift rotors increases the wake on the tail… see #4.</a:t>
                </a: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4CDB3B50-2A17-4587-9271-57DF07341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270" y="2030343"/>
                <a:ext cx="3866928" cy="3754874"/>
              </a:xfrm>
              <a:prstGeom prst="rect">
                <a:avLst/>
              </a:prstGeom>
              <a:blipFill>
                <a:blip r:embed="rId2"/>
                <a:stretch>
                  <a:fillRect l="-1262" t="-812" r="-2208" b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09A5598-1E91-4760-9B0F-61C0B90BDEC9}"/>
              </a:ext>
            </a:extLst>
          </p:cNvPr>
          <p:cNvSpPr/>
          <p:nvPr/>
        </p:nvSpPr>
        <p:spPr bwMode="auto">
          <a:xfrm rot="5400000">
            <a:off x="886867" y="3682693"/>
            <a:ext cx="736306" cy="736306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5121617-9B76-46A4-98B2-E3EAC2388B9A}"/>
              </a:ext>
            </a:extLst>
          </p:cNvPr>
          <p:cNvGrpSpPr/>
          <p:nvPr/>
        </p:nvGrpSpPr>
        <p:grpSpPr>
          <a:xfrm>
            <a:off x="657545" y="3451334"/>
            <a:ext cx="1203639" cy="1203639"/>
            <a:chOff x="655954" y="2760453"/>
            <a:chExt cx="1203639" cy="1203639"/>
          </a:xfrm>
        </p:grpSpPr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45D558F-BFCB-48EC-8422-5A172BC2177A}"/>
                </a:ext>
              </a:extLst>
            </p:cNvPr>
            <p:cNvGrpSpPr/>
            <p:nvPr/>
          </p:nvGrpSpPr>
          <p:grpSpPr>
            <a:xfrm>
              <a:off x="1257774" y="2760453"/>
              <a:ext cx="0" cy="1203639"/>
              <a:chOff x="1253430" y="2760453"/>
              <a:chExt cx="0" cy="1203639"/>
            </a:xfrm>
          </p:grpSpPr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CDE36F8E-E7E8-4D75-B52A-A774AAC3ED6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53430" y="27604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04461EA9-07D3-4F6F-B635-2F8C495C1A5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53430" y="35931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E4906D65-5766-498F-B437-3557DDCA6AFA}"/>
                </a:ext>
              </a:extLst>
            </p:cNvPr>
            <p:cNvGrpSpPr/>
            <p:nvPr/>
          </p:nvGrpSpPr>
          <p:grpSpPr>
            <a:xfrm rot="2700000">
              <a:off x="1257774" y="2760453"/>
              <a:ext cx="0" cy="1203639"/>
              <a:chOff x="1405830" y="2912853"/>
              <a:chExt cx="0" cy="1203639"/>
            </a:xfrm>
          </p:grpSpPr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98344448-2465-489D-BB94-77C5031FCA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05830" y="29128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40E41A1C-CD18-46E5-B126-106816BEFF6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05830" y="37455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5CA9850D-32E9-40B7-A72F-55DAF6B14B8C}"/>
                </a:ext>
              </a:extLst>
            </p:cNvPr>
            <p:cNvGrpSpPr/>
            <p:nvPr/>
          </p:nvGrpSpPr>
          <p:grpSpPr>
            <a:xfrm rot="18900000" flipH="1">
              <a:off x="1257774" y="2760453"/>
              <a:ext cx="0" cy="1203639"/>
              <a:chOff x="1405830" y="2912853"/>
              <a:chExt cx="0" cy="1203639"/>
            </a:xfrm>
          </p:grpSpPr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7FA1C028-2CA2-4399-B3A6-0E2ECAB5ED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05830" y="29128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0560CE8F-3BA9-443B-88DF-A4B232D1E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05830" y="37455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18A969A-F3C3-4C53-B699-1042E500754E}"/>
              </a:ext>
            </a:extLst>
          </p:cNvPr>
          <p:cNvGrpSpPr/>
          <p:nvPr/>
        </p:nvGrpSpPr>
        <p:grpSpPr>
          <a:xfrm>
            <a:off x="2414608" y="3448836"/>
            <a:ext cx="1203639" cy="1203639"/>
            <a:chOff x="808354" y="2912853"/>
            <a:chExt cx="1203639" cy="1203639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4652C37-B46E-4889-8B78-146EFBD9E484}"/>
                </a:ext>
              </a:extLst>
            </p:cNvPr>
            <p:cNvGrpSpPr/>
            <p:nvPr/>
          </p:nvGrpSpPr>
          <p:grpSpPr>
            <a:xfrm>
              <a:off x="1410174" y="2912853"/>
              <a:ext cx="0" cy="1203639"/>
              <a:chOff x="1253430" y="2760453"/>
              <a:chExt cx="0" cy="1203639"/>
            </a:xfrm>
          </p:grpSpPr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4395B89D-BA20-48EF-8628-652D401191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53430" y="27604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BC1377F5-04C8-4EFA-BC4B-580F75B351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53430" y="35931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8D84477-156A-41DF-A0C2-D963E488CE83}"/>
                </a:ext>
              </a:extLst>
            </p:cNvPr>
            <p:cNvGrpSpPr/>
            <p:nvPr/>
          </p:nvGrpSpPr>
          <p:grpSpPr>
            <a:xfrm rot="2700000">
              <a:off x="1410174" y="2912853"/>
              <a:ext cx="0" cy="1203639"/>
              <a:chOff x="1405830" y="2912853"/>
              <a:chExt cx="0" cy="1203639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00658C59-72E0-4E63-898F-6FE54190C02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05830" y="29128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5FC4D88E-91B3-4789-A793-1D79648FF4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05830" y="37455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07B3991-8622-4A36-B8DD-1F540ADFA37C}"/>
                </a:ext>
              </a:extLst>
            </p:cNvPr>
            <p:cNvGrpSpPr/>
            <p:nvPr/>
          </p:nvGrpSpPr>
          <p:grpSpPr>
            <a:xfrm rot="18900000" flipH="1">
              <a:off x="1410174" y="2912853"/>
              <a:ext cx="0" cy="1203639"/>
              <a:chOff x="1405830" y="2912853"/>
              <a:chExt cx="0" cy="1203639"/>
            </a:xfrm>
          </p:grpSpPr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2989752D-05D7-4B8D-B498-EDF467BC7AE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05830" y="29128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DA30A23C-AF6E-4045-AEE0-BF62956560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05830" y="37455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CE0CA33-22DF-4CBC-A9B4-0C68B48E512F}"/>
              </a:ext>
            </a:extLst>
          </p:cNvPr>
          <p:cNvGrpSpPr/>
          <p:nvPr/>
        </p:nvGrpSpPr>
        <p:grpSpPr>
          <a:xfrm>
            <a:off x="657545" y="4952330"/>
            <a:ext cx="1203639" cy="1203639"/>
            <a:chOff x="655954" y="2760453"/>
            <a:chExt cx="1203639" cy="1203639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E7A36416-2DB1-48D6-BBC0-D372B7D22486}"/>
                </a:ext>
              </a:extLst>
            </p:cNvPr>
            <p:cNvGrpSpPr/>
            <p:nvPr/>
          </p:nvGrpSpPr>
          <p:grpSpPr>
            <a:xfrm>
              <a:off x="1257774" y="2760453"/>
              <a:ext cx="0" cy="1203639"/>
              <a:chOff x="1253430" y="2760453"/>
              <a:chExt cx="0" cy="1203639"/>
            </a:xfrm>
          </p:grpSpPr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E6584558-8A93-4F25-ABAC-250187A656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53430" y="27604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6080A581-F9BC-4B35-85B6-2D95D63D75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53430" y="35931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79ABE87-CBF4-45E9-B296-9CC6C2821D2E}"/>
                </a:ext>
              </a:extLst>
            </p:cNvPr>
            <p:cNvGrpSpPr/>
            <p:nvPr/>
          </p:nvGrpSpPr>
          <p:grpSpPr>
            <a:xfrm rot="2700000">
              <a:off x="1257774" y="2760453"/>
              <a:ext cx="0" cy="1203639"/>
              <a:chOff x="1405830" y="2912853"/>
              <a:chExt cx="0" cy="1203639"/>
            </a:xfrm>
          </p:grpSpPr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9CAEA4CB-38CC-4FE6-98B1-589D199F2E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05830" y="29128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CE178ADA-42CE-4D8B-8158-AB73AC259ED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05830" y="37455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D8B33810-237A-46B5-8F34-D29D6C17EDBF}"/>
                </a:ext>
              </a:extLst>
            </p:cNvPr>
            <p:cNvGrpSpPr/>
            <p:nvPr/>
          </p:nvGrpSpPr>
          <p:grpSpPr>
            <a:xfrm rot="18900000" flipH="1">
              <a:off x="1257774" y="2760453"/>
              <a:ext cx="0" cy="1203639"/>
              <a:chOff x="1405830" y="2912853"/>
              <a:chExt cx="0" cy="1203639"/>
            </a:xfrm>
          </p:grpSpPr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29D1E4C2-82D3-494E-BB73-E75423866C3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05830" y="29128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14AF477F-F999-4C04-B0CB-EF2C44E44F3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05830" y="37455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B7A8550-A5F0-4840-AF44-12F10934B8F5}"/>
              </a:ext>
            </a:extLst>
          </p:cNvPr>
          <p:cNvGrpSpPr/>
          <p:nvPr/>
        </p:nvGrpSpPr>
        <p:grpSpPr>
          <a:xfrm>
            <a:off x="2414608" y="4949832"/>
            <a:ext cx="1203639" cy="1203639"/>
            <a:chOff x="808354" y="2912853"/>
            <a:chExt cx="1203639" cy="1203639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DA8595EF-34B2-4FE8-A6A5-91CD3EDA5AE1}"/>
                </a:ext>
              </a:extLst>
            </p:cNvPr>
            <p:cNvGrpSpPr/>
            <p:nvPr/>
          </p:nvGrpSpPr>
          <p:grpSpPr>
            <a:xfrm>
              <a:off x="1410174" y="2912853"/>
              <a:ext cx="0" cy="1203639"/>
              <a:chOff x="1253430" y="2760453"/>
              <a:chExt cx="0" cy="1203639"/>
            </a:xfrm>
          </p:grpSpPr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9FF9248D-0A10-47CB-907E-42B5805E9F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53430" y="27604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FF9D9D80-98A5-4EA5-9210-5FC341B3BAA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253430" y="35931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37720A68-97AB-41E2-AF81-6115691F608D}"/>
                </a:ext>
              </a:extLst>
            </p:cNvPr>
            <p:cNvGrpSpPr/>
            <p:nvPr/>
          </p:nvGrpSpPr>
          <p:grpSpPr>
            <a:xfrm rot="2700000">
              <a:off x="1410174" y="2912853"/>
              <a:ext cx="0" cy="1203639"/>
              <a:chOff x="1405830" y="2912853"/>
              <a:chExt cx="0" cy="1203639"/>
            </a:xfrm>
          </p:grpSpPr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B38BF944-066D-4730-AC66-48DE90E77FB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05830" y="29128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C921FDC5-32A4-4BD7-B969-9259E47E53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05830" y="37455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6485A618-1A97-42A4-890E-B907ABDF9780}"/>
                </a:ext>
              </a:extLst>
            </p:cNvPr>
            <p:cNvGrpSpPr/>
            <p:nvPr/>
          </p:nvGrpSpPr>
          <p:grpSpPr>
            <a:xfrm rot="18900000" flipH="1">
              <a:off x="1410174" y="2912853"/>
              <a:ext cx="0" cy="1203639"/>
              <a:chOff x="1405830" y="2912853"/>
              <a:chExt cx="0" cy="1203639"/>
            </a:xfrm>
          </p:grpSpPr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E3FF7FBC-5FAF-4690-9150-35DCB9423FD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405830" y="2912853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BB2818B6-C2C0-47FF-A3FA-A6DD91772E0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405830" y="3745556"/>
                <a:ext cx="0" cy="370936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</p:grpSp>
      <p:sp>
        <p:nvSpPr>
          <p:cNvPr id="343" name="Arrow: Down 342">
            <a:extLst>
              <a:ext uri="{FF2B5EF4-FFF2-40B4-BE49-F238E27FC236}">
                <a16:creationId xmlns:a16="http://schemas.microsoft.com/office/drawing/2014/main" id="{BC3FA7CF-5B5A-441A-80D0-473650FB8B58}"/>
              </a:ext>
            </a:extLst>
          </p:cNvPr>
          <p:cNvSpPr/>
          <p:nvPr/>
        </p:nvSpPr>
        <p:spPr bwMode="auto">
          <a:xfrm>
            <a:off x="4812038" y="2487499"/>
            <a:ext cx="121992" cy="248403"/>
          </a:xfrm>
          <a:prstGeom prst="downArrow">
            <a:avLst/>
          </a:prstGeom>
          <a:solidFill>
            <a:srgbClr val="C0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atin typeface="Arial" pitchFamily="-11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32E0BA-FC48-F107-169F-BB10BCDE9108}"/>
              </a:ext>
            </a:extLst>
          </p:cNvPr>
          <p:cNvSpPr txBox="1"/>
          <p:nvPr/>
        </p:nvSpPr>
        <p:spPr>
          <a:xfrm>
            <a:off x="1745722" y="1497072"/>
            <a:ext cx="7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DD6F4-C27C-9930-5888-824B536B74FB}"/>
              </a:ext>
            </a:extLst>
          </p:cNvPr>
          <p:cNvSpPr txBox="1"/>
          <p:nvPr/>
        </p:nvSpPr>
        <p:spPr>
          <a:xfrm>
            <a:off x="5534459" y="1497072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motion</a:t>
            </a:r>
          </a:p>
        </p:txBody>
      </p:sp>
    </p:spTree>
    <p:extLst>
      <p:ext uri="{BB962C8B-B14F-4D97-AF65-F5344CB8AC3E}">
        <p14:creationId xmlns:p14="http://schemas.microsoft.com/office/powerpoint/2010/main" val="859847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A761-D334-4FFD-AFB9-82AFE17B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Lateral vs Longitudinal Rotors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15780B-4189-43AB-9886-ADCE18B4D2AB}"/>
              </a:ext>
            </a:extLst>
          </p:cNvPr>
          <p:cNvGrpSpPr/>
          <p:nvPr/>
        </p:nvGrpSpPr>
        <p:grpSpPr>
          <a:xfrm rot="16200000">
            <a:off x="6565552" y="1802188"/>
            <a:ext cx="4707892" cy="3755543"/>
            <a:chOff x="8035372" y="4065521"/>
            <a:chExt cx="3449649" cy="27518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45B12A-6DB3-4CCE-9C58-A664A2F32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035372" y="4065521"/>
              <a:ext cx="3449649" cy="2751827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A2489EB-1EB6-49DE-9CB5-BB73BF7ABA2C}"/>
                </a:ext>
              </a:extLst>
            </p:cNvPr>
            <p:cNvSpPr/>
            <p:nvPr/>
          </p:nvSpPr>
          <p:spPr bwMode="auto">
            <a:xfrm>
              <a:off x="10801350" y="4666754"/>
              <a:ext cx="540408" cy="540408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89633FE-7286-4407-B34E-AA28D61B33B0}"/>
                </a:ext>
              </a:extLst>
            </p:cNvPr>
            <p:cNvSpPr/>
            <p:nvPr/>
          </p:nvSpPr>
          <p:spPr bwMode="auto">
            <a:xfrm>
              <a:off x="10163175" y="4695329"/>
              <a:ext cx="540408" cy="540408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F59610F-1D88-455E-8F09-412CE5A78F20}"/>
                </a:ext>
              </a:extLst>
            </p:cNvPr>
            <p:cNvSpPr/>
            <p:nvPr/>
          </p:nvSpPr>
          <p:spPr bwMode="auto">
            <a:xfrm>
              <a:off x="9101138" y="4654848"/>
              <a:ext cx="540408" cy="540408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17999A-CD5A-4588-9B80-3A09BB57C5D3}"/>
                </a:ext>
              </a:extLst>
            </p:cNvPr>
            <p:cNvSpPr/>
            <p:nvPr/>
          </p:nvSpPr>
          <p:spPr bwMode="auto">
            <a:xfrm>
              <a:off x="8286750" y="4666754"/>
              <a:ext cx="540408" cy="540408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68D1F2-0CA8-47B1-8F2F-396451C43DE6}"/>
                </a:ext>
              </a:extLst>
            </p:cNvPr>
            <p:cNvSpPr/>
            <p:nvPr/>
          </p:nvSpPr>
          <p:spPr bwMode="auto">
            <a:xfrm flipV="1">
              <a:off x="10809924" y="5676881"/>
              <a:ext cx="540408" cy="540408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3E4F6A-F84D-48E9-BFF3-F3C98693C0AB}"/>
                </a:ext>
              </a:extLst>
            </p:cNvPr>
            <p:cNvSpPr/>
            <p:nvPr/>
          </p:nvSpPr>
          <p:spPr bwMode="auto">
            <a:xfrm flipV="1">
              <a:off x="10155077" y="5641161"/>
              <a:ext cx="540408" cy="540408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E57B01-D782-49FE-86DD-A1340635C329}"/>
                </a:ext>
              </a:extLst>
            </p:cNvPr>
            <p:cNvSpPr/>
            <p:nvPr/>
          </p:nvSpPr>
          <p:spPr bwMode="auto">
            <a:xfrm flipV="1">
              <a:off x="9076372" y="5672118"/>
              <a:ext cx="540408" cy="540408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B93B5A-B2BC-4A26-BA8B-6F741A434C72}"/>
                </a:ext>
              </a:extLst>
            </p:cNvPr>
            <p:cNvSpPr/>
            <p:nvPr/>
          </p:nvSpPr>
          <p:spPr bwMode="auto">
            <a:xfrm flipV="1">
              <a:off x="8269129" y="5631638"/>
              <a:ext cx="540408" cy="540408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F0022F-5DC5-445E-95C4-F865C0DDC789}"/>
              </a:ext>
            </a:extLst>
          </p:cNvPr>
          <p:cNvGrpSpPr/>
          <p:nvPr/>
        </p:nvGrpSpPr>
        <p:grpSpPr>
          <a:xfrm>
            <a:off x="766098" y="2082800"/>
            <a:ext cx="5542008" cy="3110568"/>
            <a:chOff x="581431" y="2057092"/>
            <a:chExt cx="6061862" cy="34023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43C985E-4336-4C62-A6DA-2F82E5145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-219"/>
            <a:stretch/>
          </p:blipFill>
          <p:spPr>
            <a:xfrm>
              <a:off x="581431" y="2057092"/>
              <a:ext cx="6061862" cy="3402346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582CF8-5CC9-49D9-B98C-038A782AF41C}"/>
                </a:ext>
              </a:extLst>
            </p:cNvPr>
            <p:cNvSpPr/>
            <p:nvPr/>
          </p:nvSpPr>
          <p:spPr bwMode="auto">
            <a:xfrm>
              <a:off x="1614735" y="2243191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9C210A-02A5-43B9-9D63-97446BD9B805}"/>
                </a:ext>
              </a:extLst>
            </p:cNvPr>
            <p:cNvSpPr/>
            <p:nvPr/>
          </p:nvSpPr>
          <p:spPr bwMode="auto">
            <a:xfrm>
              <a:off x="1576635" y="3666226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432DFF5-A44F-40C1-8DB7-E7D4DA2BF5FE}"/>
                </a:ext>
              </a:extLst>
            </p:cNvPr>
            <p:cNvSpPr/>
            <p:nvPr/>
          </p:nvSpPr>
          <p:spPr bwMode="auto">
            <a:xfrm>
              <a:off x="881486" y="2225939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85856D7-7779-46F5-8B00-0DA1DBC262D5}"/>
                </a:ext>
              </a:extLst>
            </p:cNvPr>
            <p:cNvSpPr/>
            <p:nvPr/>
          </p:nvSpPr>
          <p:spPr bwMode="auto">
            <a:xfrm>
              <a:off x="808882" y="3657600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4FBC7E-C015-4350-8B76-3C2F025C6C85}"/>
                </a:ext>
              </a:extLst>
            </p:cNvPr>
            <p:cNvSpPr/>
            <p:nvPr/>
          </p:nvSpPr>
          <p:spPr bwMode="auto">
            <a:xfrm>
              <a:off x="2347980" y="2243191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84239D-AAEE-4D0A-A1AD-9CE0D66D29EB}"/>
                </a:ext>
              </a:extLst>
            </p:cNvPr>
            <p:cNvSpPr/>
            <p:nvPr/>
          </p:nvSpPr>
          <p:spPr bwMode="auto">
            <a:xfrm>
              <a:off x="2330728" y="3701055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A19636C-E7B7-4006-A564-0CF8F2BAE9DE}"/>
                </a:ext>
              </a:extLst>
            </p:cNvPr>
            <p:cNvSpPr/>
            <p:nvPr/>
          </p:nvSpPr>
          <p:spPr bwMode="auto">
            <a:xfrm flipH="1">
              <a:off x="4912179" y="2257568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2DF634-8749-4D92-8811-A91D883521B0}"/>
                </a:ext>
              </a:extLst>
            </p:cNvPr>
            <p:cNvSpPr/>
            <p:nvPr/>
          </p:nvSpPr>
          <p:spPr bwMode="auto">
            <a:xfrm flipH="1">
              <a:off x="4958905" y="3697856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FADF0B7-DDA4-4171-9D52-31F8F0B3A74D}"/>
                </a:ext>
              </a:extLst>
            </p:cNvPr>
            <p:cNvSpPr/>
            <p:nvPr/>
          </p:nvSpPr>
          <p:spPr bwMode="auto">
            <a:xfrm flipH="1">
              <a:off x="5662680" y="2248942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5145A7-16FE-4ADD-A264-E0E5BD4DFC22}"/>
                </a:ext>
              </a:extLst>
            </p:cNvPr>
            <p:cNvSpPr/>
            <p:nvPr/>
          </p:nvSpPr>
          <p:spPr bwMode="auto">
            <a:xfrm flipH="1">
              <a:off x="5692154" y="3706481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3FA0F7-2C87-43AA-9ADD-649A33172767}"/>
                </a:ext>
              </a:extLst>
            </p:cNvPr>
            <p:cNvSpPr/>
            <p:nvPr/>
          </p:nvSpPr>
          <p:spPr bwMode="auto">
            <a:xfrm flipH="1">
              <a:off x="4187560" y="2266194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82A975A-FF9E-40B9-9B60-313593422195}"/>
                </a:ext>
              </a:extLst>
            </p:cNvPr>
            <p:cNvSpPr/>
            <p:nvPr/>
          </p:nvSpPr>
          <p:spPr bwMode="auto">
            <a:xfrm flipH="1">
              <a:off x="4187560" y="3706806"/>
              <a:ext cx="685058" cy="68505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CB9B33E-0688-4F8B-97AB-EC7D45F14DC4}"/>
              </a:ext>
            </a:extLst>
          </p:cNvPr>
          <p:cNvSpPr txBox="1"/>
          <p:nvPr/>
        </p:nvSpPr>
        <p:spPr>
          <a:xfrm>
            <a:off x="1211595" y="6143900"/>
            <a:ext cx="4573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(+) Better rotor performance in transition</a:t>
            </a:r>
          </a:p>
          <a:p>
            <a:pPr algn="ctr"/>
            <a:r>
              <a:rPr lang="en-US" sz="2000" b="1" dirty="0"/>
              <a:t>(-) More boom drag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62E22-A879-1A3D-37C3-1A206BDC078E}"/>
              </a:ext>
            </a:extLst>
          </p:cNvPr>
          <p:cNvSpPr txBox="1"/>
          <p:nvPr/>
        </p:nvSpPr>
        <p:spPr>
          <a:xfrm>
            <a:off x="6954184" y="6154305"/>
            <a:ext cx="3930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(-) Downwash stacking in transition</a:t>
            </a:r>
          </a:p>
          <a:p>
            <a:pPr algn="ctr"/>
            <a:r>
              <a:rPr lang="en-US" sz="2000" b="1" dirty="0"/>
              <a:t>(+) Reduced boom drag</a:t>
            </a:r>
          </a:p>
        </p:txBody>
      </p:sp>
    </p:spTree>
    <p:extLst>
      <p:ext uri="{BB962C8B-B14F-4D97-AF65-F5344CB8AC3E}">
        <p14:creationId xmlns:p14="http://schemas.microsoft.com/office/powerpoint/2010/main" val="4286774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FF87-15A6-4E3A-A089-E7CD4F5D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Forward Transition Problem:</a:t>
            </a:r>
            <a:br>
              <a:rPr lang="en-US" dirty="0"/>
            </a:br>
            <a:r>
              <a:rPr lang="en-US" dirty="0"/>
              <a:t>2: Pitch schedule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D14329-4C78-4D9A-AC04-B8E9FCC4AA2E}"/>
              </a:ext>
            </a:extLst>
          </p:cNvPr>
          <p:cNvGrpSpPr/>
          <p:nvPr/>
        </p:nvGrpSpPr>
        <p:grpSpPr>
          <a:xfrm>
            <a:off x="766596" y="2938225"/>
            <a:ext cx="4129594" cy="1332161"/>
            <a:chOff x="3955420" y="2810060"/>
            <a:chExt cx="4129594" cy="13321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645459E-BF71-4A8D-93AB-B2A5D63BA06D}"/>
                </a:ext>
              </a:extLst>
            </p:cNvPr>
            <p:cNvGrpSpPr/>
            <p:nvPr/>
          </p:nvGrpSpPr>
          <p:grpSpPr>
            <a:xfrm>
              <a:off x="3955420" y="3039013"/>
              <a:ext cx="4129594" cy="1103208"/>
              <a:chOff x="544482" y="1286449"/>
              <a:chExt cx="2838326" cy="758250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3F95810-AD68-497C-B702-BB08D7E15FE6}"/>
                  </a:ext>
                </a:extLst>
              </p:cNvPr>
              <p:cNvSpPr/>
              <p:nvPr/>
            </p:nvSpPr>
            <p:spPr bwMode="auto">
              <a:xfrm rot="16200000">
                <a:off x="1859624" y="1352510"/>
                <a:ext cx="300059" cy="1084320"/>
              </a:xfrm>
              <a:custGeom>
                <a:avLst/>
                <a:gdLst>
                  <a:gd name="connsiteX0" fmla="*/ 283465 w 283465"/>
                  <a:gd name="connsiteY0" fmla="*/ 363752 h 1643436"/>
                  <a:gd name="connsiteX1" fmla="*/ 283465 w 283465"/>
                  <a:gd name="connsiteY1" fmla="*/ 1122686 h 1643436"/>
                  <a:gd name="connsiteX2" fmla="*/ 283388 w 283465"/>
                  <a:gd name="connsiteY2" fmla="*/ 1122686 h 1643436"/>
                  <a:gd name="connsiteX3" fmla="*/ 283465 w 283465"/>
                  <a:gd name="connsiteY3" fmla="*/ 1124092 h 1643436"/>
                  <a:gd name="connsiteX4" fmla="*/ 143065 w 283465"/>
                  <a:gd name="connsiteY4" fmla="*/ 1643436 h 1643436"/>
                  <a:gd name="connsiteX5" fmla="*/ 2665 w 283465"/>
                  <a:gd name="connsiteY5" fmla="*/ 1124092 h 1643436"/>
                  <a:gd name="connsiteX6" fmla="*/ 2741 w 283465"/>
                  <a:gd name="connsiteY6" fmla="*/ 1122686 h 1643436"/>
                  <a:gd name="connsiteX7" fmla="*/ 2666 w 283465"/>
                  <a:gd name="connsiteY7" fmla="*/ 1122686 h 1643436"/>
                  <a:gd name="connsiteX8" fmla="*/ 2666 w 283465"/>
                  <a:gd name="connsiteY8" fmla="*/ 364395 h 1643436"/>
                  <a:gd name="connsiteX9" fmla="*/ 0 w 283465"/>
                  <a:gd name="connsiteY9" fmla="*/ 364395 h 1643436"/>
                  <a:gd name="connsiteX10" fmla="*/ 70866 w 283465"/>
                  <a:gd name="connsiteY10" fmla="*/ 0 h 1643436"/>
                  <a:gd name="connsiteX11" fmla="*/ 212598 w 283465"/>
                  <a:gd name="connsiteY11" fmla="*/ 0 h 1643436"/>
                  <a:gd name="connsiteX12" fmla="*/ 283339 w 283465"/>
                  <a:gd name="connsiteY12" fmla="*/ 363752 h 164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3465" h="1643436">
                    <a:moveTo>
                      <a:pt x="283465" y="363752"/>
                    </a:moveTo>
                    <a:lnTo>
                      <a:pt x="283465" y="1122686"/>
                    </a:lnTo>
                    <a:lnTo>
                      <a:pt x="283388" y="1122686"/>
                    </a:lnTo>
                    <a:lnTo>
                      <a:pt x="283465" y="1124092"/>
                    </a:lnTo>
                    <a:cubicBezTo>
                      <a:pt x="283465" y="1410918"/>
                      <a:pt x="220606" y="1643436"/>
                      <a:pt x="143065" y="1643436"/>
                    </a:cubicBezTo>
                    <a:cubicBezTo>
                      <a:pt x="65524" y="1643436"/>
                      <a:pt x="2665" y="1410918"/>
                      <a:pt x="2665" y="1124092"/>
                    </a:cubicBezTo>
                    <a:lnTo>
                      <a:pt x="2741" y="1122686"/>
                    </a:lnTo>
                    <a:lnTo>
                      <a:pt x="2666" y="1122686"/>
                    </a:lnTo>
                    <a:lnTo>
                      <a:pt x="2666" y="364395"/>
                    </a:lnTo>
                    <a:lnTo>
                      <a:pt x="0" y="364395"/>
                    </a:lnTo>
                    <a:lnTo>
                      <a:pt x="70866" y="0"/>
                    </a:lnTo>
                    <a:lnTo>
                      <a:pt x="212598" y="0"/>
                    </a:lnTo>
                    <a:lnTo>
                      <a:pt x="283339" y="363752"/>
                    </a:ln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96" name="Trapezoid 95">
                <a:extLst>
                  <a:ext uri="{FF2B5EF4-FFF2-40B4-BE49-F238E27FC236}">
                    <a16:creationId xmlns:a16="http://schemas.microsoft.com/office/drawing/2014/main" id="{BEDC0114-012E-4A25-96CE-A26B26EFD9EA}"/>
                  </a:ext>
                </a:extLst>
              </p:cNvPr>
              <p:cNvSpPr/>
              <p:nvPr/>
            </p:nvSpPr>
            <p:spPr bwMode="auto">
              <a:xfrm>
                <a:off x="544482" y="1286449"/>
                <a:ext cx="321201" cy="385915"/>
              </a:xfrm>
              <a:prstGeom prst="trapezoid">
                <a:avLst/>
              </a:prstGeom>
              <a:solidFill>
                <a:srgbClr val="FF99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87" name="Cylinder 86">
                <a:extLst>
                  <a:ext uri="{FF2B5EF4-FFF2-40B4-BE49-F238E27FC236}">
                    <a16:creationId xmlns:a16="http://schemas.microsoft.com/office/drawing/2014/main" id="{D2738655-BD1A-4B59-AF97-E89E31514B23}"/>
                  </a:ext>
                </a:extLst>
              </p:cNvPr>
              <p:cNvSpPr/>
              <p:nvPr/>
            </p:nvSpPr>
            <p:spPr bwMode="auto">
              <a:xfrm>
                <a:off x="1166363" y="1563499"/>
                <a:ext cx="180073" cy="137397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88" name="Cylinder 87">
                <a:extLst>
                  <a:ext uri="{FF2B5EF4-FFF2-40B4-BE49-F238E27FC236}">
                    <a16:creationId xmlns:a16="http://schemas.microsoft.com/office/drawing/2014/main" id="{83A08DE1-CD65-4C0E-880C-87E7C8977AC0}"/>
                  </a:ext>
                </a:extLst>
              </p:cNvPr>
              <p:cNvSpPr/>
              <p:nvPr/>
            </p:nvSpPr>
            <p:spPr bwMode="auto">
              <a:xfrm>
                <a:off x="2925313" y="1563499"/>
                <a:ext cx="180073" cy="137397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F43DEC8-5992-47D5-AE26-A7036FB7F842}"/>
                  </a:ext>
                </a:extLst>
              </p:cNvPr>
              <p:cNvSpPr/>
              <p:nvPr/>
            </p:nvSpPr>
            <p:spPr bwMode="auto">
              <a:xfrm>
                <a:off x="661237" y="1703475"/>
                <a:ext cx="2617062" cy="45719"/>
              </a:xfrm>
              <a:prstGeom prst="rect">
                <a:avLst/>
              </a:prstGeom>
              <a:solidFill>
                <a:schemeClr val="bg2"/>
              </a:solidFill>
              <a:ln w="5715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89719B9-2286-4B1E-91AD-E4BA96AF76FD}"/>
                  </a:ext>
                </a:extLst>
              </p:cNvPr>
              <p:cNvSpPr/>
              <p:nvPr/>
            </p:nvSpPr>
            <p:spPr bwMode="auto">
              <a:xfrm flipV="1">
                <a:off x="2646501" y="1519126"/>
                <a:ext cx="736307" cy="8328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8719205-6F97-49EA-9E06-4C472D7E1427}"/>
                  </a:ext>
                </a:extLst>
              </p:cNvPr>
              <p:cNvSpPr/>
              <p:nvPr/>
            </p:nvSpPr>
            <p:spPr bwMode="auto">
              <a:xfrm flipV="1">
                <a:off x="887551" y="1519126"/>
                <a:ext cx="736307" cy="8328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F633E5-41A8-4874-B322-5E33E8B975C9}"/>
                  </a:ext>
                </a:extLst>
              </p:cNvPr>
              <p:cNvSpPr/>
              <p:nvPr/>
            </p:nvSpPr>
            <p:spPr bwMode="auto">
              <a:xfrm>
                <a:off x="557765" y="1646703"/>
                <a:ext cx="321201" cy="45719"/>
              </a:xfrm>
              <a:custGeom>
                <a:avLst/>
                <a:gdLst>
                  <a:gd name="connsiteX0" fmla="*/ 14 w 454896"/>
                  <a:gd name="connsiteY0" fmla="*/ 31093 h 47499"/>
                  <a:gd name="connsiteX1" fmla="*/ 396254 w 454896"/>
                  <a:gd name="connsiteY1" fmla="*/ 46333 h 47499"/>
                  <a:gd name="connsiteX2" fmla="*/ 411494 w 454896"/>
                  <a:gd name="connsiteY2" fmla="*/ 613 h 47499"/>
                  <a:gd name="connsiteX3" fmla="*/ 14 w 454896"/>
                  <a:gd name="connsiteY3" fmla="*/ 31093 h 4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896" h="47499">
                    <a:moveTo>
                      <a:pt x="14" y="31093"/>
                    </a:moveTo>
                    <a:cubicBezTo>
                      <a:pt x="-2526" y="38713"/>
                      <a:pt x="327674" y="51413"/>
                      <a:pt x="396254" y="46333"/>
                    </a:cubicBezTo>
                    <a:cubicBezTo>
                      <a:pt x="464834" y="41253"/>
                      <a:pt x="477534" y="5693"/>
                      <a:pt x="411494" y="613"/>
                    </a:cubicBezTo>
                    <a:cubicBezTo>
                      <a:pt x="345454" y="-4467"/>
                      <a:pt x="2554" y="23473"/>
                      <a:pt x="14" y="31093"/>
                    </a:cubicBezTo>
                    <a:close/>
                  </a:path>
                </a:pathLst>
              </a:custGeom>
              <a:solidFill>
                <a:srgbClr val="FF99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F1CC615-3143-455A-AA90-08106A037022}"/>
                  </a:ext>
                </a:extLst>
              </p:cNvPr>
              <p:cNvSpPr/>
              <p:nvPr/>
            </p:nvSpPr>
            <p:spPr bwMode="auto">
              <a:xfrm>
                <a:off x="1542755" y="1589185"/>
                <a:ext cx="823221" cy="114829"/>
              </a:xfrm>
              <a:custGeom>
                <a:avLst/>
                <a:gdLst>
                  <a:gd name="connsiteX0" fmla="*/ 14 w 454896"/>
                  <a:gd name="connsiteY0" fmla="*/ 31093 h 47499"/>
                  <a:gd name="connsiteX1" fmla="*/ 396254 w 454896"/>
                  <a:gd name="connsiteY1" fmla="*/ 46333 h 47499"/>
                  <a:gd name="connsiteX2" fmla="*/ 411494 w 454896"/>
                  <a:gd name="connsiteY2" fmla="*/ 613 h 47499"/>
                  <a:gd name="connsiteX3" fmla="*/ 14 w 454896"/>
                  <a:gd name="connsiteY3" fmla="*/ 31093 h 47499"/>
                  <a:gd name="connsiteX0" fmla="*/ 2085 w 441143"/>
                  <a:gd name="connsiteY0" fmla="*/ 54756 h 71466"/>
                  <a:gd name="connsiteX1" fmla="*/ 398325 w 441143"/>
                  <a:gd name="connsiteY1" fmla="*/ 69996 h 71466"/>
                  <a:gd name="connsiteX2" fmla="*/ 413565 w 441143"/>
                  <a:gd name="connsiteY2" fmla="*/ 24276 h 71466"/>
                  <a:gd name="connsiteX3" fmla="*/ 249396 w 441143"/>
                  <a:gd name="connsiteY3" fmla="*/ 927 h 71466"/>
                  <a:gd name="connsiteX4" fmla="*/ 2085 w 441143"/>
                  <a:gd name="connsiteY4" fmla="*/ 54756 h 7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143" h="71466">
                    <a:moveTo>
                      <a:pt x="2085" y="54756"/>
                    </a:moveTo>
                    <a:cubicBezTo>
                      <a:pt x="26906" y="66267"/>
                      <a:pt x="329745" y="75076"/>
                      <a:pt x="398325" y="69996"/>
                    </a:cubicBezTo>
                    <a:cubicBezTo>
                      <a:pt x="466905" y="64916"/>
                      <a:pt x="438386" y="35787"/>
                      <a:pt x="413565" y="24276"/>
                    </a:cubicBezTo>
                    <a:cubicBezTo>
                      <a:pt x="388744" y="12765"/>
                      <a:pt x="317976" y="-4153"/>
                      <a:pt x="249396" y="927"/>
                    </a:cubicBezTo>
                    <a:cubicBezTo>
                      <a:pt x="180816" y="6007"/>
                      <a:pt x="-22736" y="43245"/>
                      <a:pt x="2085" y="54756"/>
                    </a:cubicBezTo>
                    <a:close/>
                  </a:path>
                </a:pathLst>
              </a:custGeom>
              <a:solidFill>
                <a:srgbClr val="FF99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 dirty="0"/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CF6229F1-75F6-47BF-BDFA-5C2F3759C818}"/>
                  </a:ext>
                </a:extLst>
              </p:cNvPr>
              <p:cNvGrpSpPr/>
              <p:nvPr/>
            </p:nvGrpSpPr>
            <p:grpSpPr>
              <a:xfrm rot="5400000" flipH="1">
                <a:off x="2055097" y="1724352"/>
                <a:ext cx="142766" cy="142766"/>
                <a:chOff x="6836475" y="4856671"/>
                <a:chExt cx="395027" cy="395027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4829E51D-9364-418C-B02F-71E9A990596E}"/>
                    </a:ext>
                  </a:extLst>
                </p:cNvPr>
                <p:cNvSpPr/>
                <p:nvPr/>
              </p:nvSpPr>
              <p:spPr bwMode="auto">
                <a:xfrm>
                  <a:off x="6836475" y="4856671"/>
                  <a:ext cx="395027" cy="395027"/>
                </a:xfrm>
                <a:prstGeom prst="ellipse">
                  <a:avLst/>
                </a:prstGeom>
                <a:solidFill>
                  <a:schemeClr val="tx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latin typeface="Arial" pitchFamily="-110" charset="0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2851D8A2-B3BF-422F-B969-F4EC9F52DE83}"/>
                    </a:ext>
                  </a:extLst>
                </p:cNvPr>
                <p:cNvSpPr/>
                <p:nvPr/>
              </p:nvSpPr>
              <p:spPr bwMode="auto">
                <a:xfrm rot="10800000">
                  <a:off x="6852834" y="4873029"/>
                  <a:ext cx="362310" cy="362310"/>
                </a:xfrm>
                <a:custGeom>
                  <a:avLst/>
                  <a:gdLst>
                    <a:gd name="connsiteX0" fmla="*/ 181155 w 362310"/>
                    <a:gd name="connsiteY0" fmla="*/ 181155 h 362310"/>
                    <a:gd name="connsiteX1" fmla="*/ 0 w 362310"/>
                    <a:gd name="connsiteY1" fmla="*/ 181155 h 362310"/>
                    <a:gd name="connsiteX2" fmla="*/ 53490 w 362310"/>
                    <a:gd name="connsiteY2" fmla="*/ 52630 h 362310"/>
                    <a:gd name="connsiteX3" fmla="*/ 182371 w 362310"/>
                    <a:gd name="connsiteY3" fmla="*/ 4 h 362310"/>
                    <a:gd name="connsiteX4" fmla="*/ 181155 w 362310"/>
                    <a:gd name="connsiteY4" fmla="*/ 181155 h 362310"/>
                    <a:gd name="connsiteX5" fmla="*/ 179939 w 362310"/>
                    <a:gd name="connsiteY5" fmla="*/ 362306 h 362310"/>
                    <a:gd name="connsiteX6" fmla="*/ 181155 w 362310"/>
                    <a:gd name="connsiteY6" fmla="*/ 181155 h 362310"/>
                    <a:gd name="connsiteX7" fmla="*/ 362310 w 362310"/>
                    <a:gd name="connsiteY7" fmla="*/ 181155 h 362310"/>
                    <a:gd name="connsiteX8" fmla="*/ 308820 w 362310"/>
                    <a:gd name="connsiteY8" fmla="*/ 309680 h 362310"/>
                    <a:gd name="connsiteX9" fmla="*/ 179939 w 362310"/>
                    <a:gd name="connsiteY9" fmla="*/ 362306 h 362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310" h="362310">
                      <a:moveTo>
                        <a:pt x="181155" y="181155"/>
                      </a:moveTo>
                      <a:lnTo>
                        <a:pt x="0" y="181155"/>
                      </a:lnTo>
                      <a:cubicBezTo>
                        <a:pt x="0" y="132899"/>
                        <a:pt x="19253" y="86637"/>
                        <a:pt x="53490" y="52630"/>
                      </a:cubicBezTo>
                      <a:cubicBezTo>
                        <a:pt x="87727" y="18623"/>
                        <a:pt x="134117" y="-320"/>
                        <a:pt x="182371" y="4"/>
                      </a:cubicBezTo>
                      <a:cubicBezTo>
                        <a:pt x="181966" y="60388"/>
                        <a:pt x="181560" y="120771"/>
                        <a:pt x="181155" y="181155"/>
                      </a:cubicBezTo>
                      <a:close/>
                      <a:moveTo>
                        <a:pt x="179939" y="362306"/>
                      </a:moveTo>
                      <a:cubicBezTo>
                        <a:pt x="180344" y="301922"/>
                        <a:pt x="180750" y="241539"/>
                        <a:pt x="181155" y="181155"/>
                      </a:cubicBezTo>
                      <a:lnTo>
                        <a:pt x="362310" y="181155"/>
                      </a:lnTo>
                      <a:cubicBezTo>
                        <a:pt x="362310" y="229411"/>
                        <a:pt x="343057" y="275673"/>
                        <a:pt x="308820" y="309680"/>
                      </a:cubicBezTo>
                      <a:cubicBezTo>
                        <a:pt x="274583" y="343687"/>
                        <a:pt x="228193" y="362630"/>
                        <a:pt x="179939" y="3623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latin typeface="Arial" pitchFamily="-110" charset="0"/>
                  </a:endParaRPr>
                </a:p>
              </p:txBody>
            </p:sp>
          </p:grpSp>
        </p:grp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B0655416-EF7F-4075-AA50-A3B3D4B58FE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227629" y="3300402"/>
              <a:ext cx="0" cy="26275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04219358-8BA6-40BB-89D2-82B7782F82F0}"/>
                </a:ext>
              </a:extLst>
            </p:cNvPr>
            <p:cNvCxnSpPr/>
            <p:nvPr/>
          </p:nvCxnSpPr>
          <p:spPr bwMode="auto">
            <a:xfrm flipV="1">
              <a:off x="4999728" y="2810060"/>
              <a:ext cx="0" cy="63062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2D2A4894-FC0B-4BDA-895A-61A8618487DD}"/>
                </a:ext>
              </a:extLst>
            </p:cNvPr>
            <p:cNvCxnSpPr/>
            <p:nvPr/>
          </p:nvCxnSpPr>
          <p:spPr bwMode="auto">
            <a:xfrm flipV="1">
              <a:off x="7553415" y="2810060"/>
              <a:ext cx="0" cy="63062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0C3B5E-4B67-4560-8020-40931BA9FCB9}"/>
              </a:ext>
            </a:extLst>
          </p:cNvPr>
          <p:cNvGrpSpPr/>
          <p:nvPr/>
        </p:nvGrpSpPr>
        <p:grpSpPr>
          <a:xfrm>
            <a:off x="7106759" y="1287616"/>
            <a:ext cx="4129594" cy="1694591"/>
            <a:chOff x="614351" y="1058527"/>
            <a:chExt cx="4129594" cy="169459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2DBD3B-3381-44A5-9AEC-BFAF34E9E1FB}"/>
                </a:ext>
              </a:extLst>
            </p:cNvPr>
            <p:cNvGrpSpPr/>
            <p:nvPr/>
          </p:nvGrpSpPr>
          <p:grpSpPr>
            <a:xfrm rot="20700000">
              <a:off x="614351" y="1649910"/>
              <a:ext cx="4129594" cy="1103208"/>
              <a:chOff x="544482" y="1286449"/>
              <a:chExt cx="2838326" cy="758250"/>
            </a:xfrm>
          </p:grpSpPr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0D8645F-9E4D-42C0-8E08-D4F3EB99F23C}"/>
                  </a:ext>
                </a:extLst>
              </p:cNvPr>
              <p:cNvSpPr/>
              <p:nvPr/>
            </p:nvSpPr>
            <p:spPr bwMode="auto">
              <a:xfrm rot="16200000">
                <a:off x="1859624" y="1352510"/>
                <a:ext cx="300059" cy="1084320"/>
              </a:xfrm>
              <a:custGeom>
                <a:avLst/>
                <a:gdLst>
                  <a:gd name="connsiteX0" fmla="*/ 283465 w 283465"/>
                  <a:gd name="connsiteY0" fmla="*/ 363752 h 1643436"/>
                  <a:gd name="connsiteX1" fmla="*/ 283465 w 283465"/>
                  <a:gd name="connsiteY1" fmla="*/ 1122686 h 1643436"/>
                  <a:gd name="connsiteX2" fmla="*/ 283388 w 283465"/>
                  <a:gd name="connsiteY2" fmla="*/ 1122686 h 1643436"/>
                  <a:gd name="connsiteX3" fmla="*/ 283465 w 283465"/>
                  <a:gd name="connsiteY3" fmla="*/ 1124092 h 1643436"/>
                  <a:gd name="connsiteX4" fmla="*/ 143065 w 283465"/>
                  <a:gd name="connsiteY4" fmla="*/ 1643436 h 1643436"/>
                  <a:gd name="connsiteX5" fmla="*/ 2665 w 283465"/>
                  <a:gd name="connsiteY5" fmla="*/ 1124092 h 1643436"/>
                  <a:gd name="connsiteX6" fmla="*/ 2741 w 283465"/>
                  <a:gd name="connsiteY6" fmla="*/ 1122686 h 1643436"/>
                  <a:gd name="connsiteX7" fmla="*/ 2666 w 283465"/>
                  <a:gd name="connsiteY7" fmla="*/ 1122686 h 1643436"/>
                  <a:gd name="connsiteX8" fmla="*/ 2666 w 283465"/>
                  <a:gd name="connsiteY8" fmla="*/ 364395 h 1643436"/>
                  <a:gd name="connsiteX9" fmla="*/ 0 w 283465"/>
                  <a:gd name="connsiteY9" fmla="*/ 364395 h 1643436"/>
                  <a:gd name="connsiteX10" fmla="*/ 70866 w 283465"/>
                  <a:gd name="connsiteY10" fmla="*/ 0 h 1643436"/>
                  <a:gd name="connsiteX11" fmla="*/ 212598 w 283465"/>
                  <a:gd name="connsiteY11" fmla="*/ 0 h 1643436"/>
                  <a:gd name="connsiteX12" fmla="*/ 283339 w 283465"/>
                  <a:gd name="connsiteY12" fmla="*/ 363752 h 164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3465" h="1643436">
                    <a:moveTo>
                      <a:pt x="283465" y="363752"/>
                    </a:moveTo>
                    <a:lnTo>
                      <a:pt x="283465" y="1122686"/>
                    </a:lnTo>
                    <a:lnTo>
                      <a:pt x="283388" y="1122686"/>
                    </a:lnTo>
                    <a:lnTo>
                      <a:pt x="283465" y="1124092"/>
                    </a:lnTo>
                    <a:cubicBezTo>
                      <a:pt x="283465" y="1410918"/>
                      <a:pt x="220606" y="1643436"/>
                      <a:pt x="143065" y="1643436"/>
                    </a:cubicBezTo>
                    <a:cubicBezTo>
                      <a:pt x="65524" y="1643436"/>
                      <a:pt x="2665" y="1410918"/>
                      <a:pt x="2665" y="1124092"/>
                    </a:cubicBezTo>
                    <a:lnTo>
                      <a:pt x="2741" y="1122686"/>
                    </a:lnTo>
                    <a:lnTo>
                      <a:pt x="2666" y="1122686"/>
                    </a:lnTo>
                    <a:lnTo>
                      <a:pt x="2666" y="364395"/>
                    </a:lnTo>
                    <a:lnTo>
                      <a:pt x="0" y="364395"/>
                    </a:lnTo>
                    <a:lnTo>
                      <a:pt x="70866" y="0"/>
                    </a:lnTo>
                    <a:lnTo>
                      <a:pt x="212598" y="0"/>
                    </a:lnTo>
                    <a:lnTo>
                      <a:pt x="283339" y="363752"/>
                    </a:ln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71" name="Trapezoid 170">
                <a:extLst>
                  <a:ext uri="{FF2B5EF4-FFF2-40B4-BE49-F238E27FC236}">
                    <a16:creationId xmlns:a16="http://schemas.microsoft.com/office/drawing/2014/main" id="{4BEF017E-C127-40A5-9290-FCC0065A1527}"/>
                  </a:ext>
                </a:extLst>
              </p:cNvPr>
              <p:cNvSpPr/>
              <p:nvPr/>
            </p:nvSpPr>
            <p:spPr bwMode="auto">
              <a:xfrm>
                <a:off x="544482" y="1286449"/>
                <a:ext cx="321201" cy="385915"/>
              </a:xfrm>
              <a:prstGeom prst="trapezoid">
                <a:avLst/>
              </a:prstGeom>
              <a:solidFill>
                <a:srgbClr val="FF99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172" name="Cylinder 171">
                <a:extLst>
                  <a:ext uri="{FF2B5EF4-FFF2-40B4-BE49-F238E27FC236}">
                    <a16:creationId xmlns:a16="http://schemas.microsoft.com/office/drawing/2014/main" id="{FDB40BFA-2E11-4FD6-876E-DEDB52B6D27B}"/>
                  </a:ext>
                </a:extLst>
              </p:cNvPr>
              <p:cNvSpPr/>
              <p:nvPr/>
            </p:nvSpPr>
            <p:spPr bwMode="auto">
              <a:xfrm>
                <a:off x="1166363" y="1563499"/>
                <a:ext cx="180073" cy="137397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73" name="Cylinder 172">
                <a:extLst>
                  <a:ext uri="{FF2B5EF4-FFF2-40B4-BE49-F238E27FC236}">
                    <a16:creationId xmlns:a16="http://schemas.microsoft.com/office/drawing/2014/main" id="{ACB948EF-7AF4-4932-B590-2F65613DA1AC}"/>
                  </a:ext>
                </a:extLst>
              </p:cNvPr>
              <p:cNvSpPr/>
              <p:nvPr/>
            </p:nvSpPr>
            <p:spPr bwMode="auto">
              <a:xfrm>
                <a:off x="2925313" y="1563499"/>
                <a:ext cx="180073" cy="137397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1EEFE68F-7D92-4689-A49C-BF8CB8D65C77}"/>
                  </a:ext>
                </a:extLst>
              </p:cNvPr>
              <p:cNvSpPr/>
              <p:nvPr/>
            </p:nvSpPr>
            <p:spPr bwMode="auto">
              <a:xfrm>
                <a:off x="661237" y="1703475"/>
                <a:ext cx="2617062" cy="45719"/>
              </a:xfrm>
              <a:prstGeom prst="rect">
                <a:avLst/>
              </a:prstGeom>
              <a:solidFill>
                <a:schemeClr val="bg2"/>
              </a:solidFill>
              <a:ln w="5715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2259DB5-CFFF-43B2-87E8-A8A3F3A0851F}"/>
                  </a:ext>
                </a:extLst>
              </p:cNvPr>
              <p:cNvSpPr/>
              <p:nvPr/>
            </p:nvSpPr>
            <p:spPr bwMode="auto">
              <a:xfrm flipV="1">
                <a:off x="2646501" y="1519126"/>
                <a:ext cx="736307" cy="8328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80172820-F603-43D2-BAD0-F68AE85F91E5}"/>
                  </a:ext>
                </a:extLst>
              </p:cNvPr>
              <p:cNvSpPr/>
              <p:nvPr/>
            </p:nvSpPr>
            <p:spPr bwMode="auto">
              <a:xfrm flipV="1">
                <a:off x="887551" y="1519126"/>
                <a:ext cx="736307" cy="8328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B946AD5-BFE2-4FD7-9033-5C6871BF39B0}"/>
                  </a:ext>
                </a:extLst>
              </p:cNvPr>
              <p:cNvSpPr/>
              <p:nvPr/>
            </p:nvSpPr>
            <p:spPr bwMode="auto">
              <a:xfrm>
                <a:off x="557765" y="1646703"/>
                <a:ext cx="321201" cy="45719"/>
              </a:xfrm>
              <a:custGeom>
                <a:avLst/>
                <a:gdLst>
                  <a:gd name="connsiteX0" fmla="*/ 14 w 454896"/>
                  <a:gd name="connsiteY0" fmla="*/ 31093 h 47499"/>
                  <a:gd name="connsiteX1" fmla="*/ 396254 w 454896"/>
                  <a:gd name="connsiteY1" fmla="*/ 46333 h 47499"/>
                  <a:gd name="connsiteX2" fmla="*/ 411494 w 454896"/>
                  <a:gd name="connsiteY2" fmla="*/ 613 h 47499"/>
                  <a:gd name="connsiteX3" fmla="*/ 14 w 454896"/>
                  <a:gd name="connsiteY3" fmla="*/ 31093 h 4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896" h="47499">
                    <a:moveTo>
                      <a:pt x="14" y="31093"/>
                    </a:moveTo>
                    <a:cubicBezTo>
                      <a:pt x="-2526" y="38713"/>
                      <a:pt x="327674" y="51413"/>
                      <a:pt x="396254" y="46333"/>
                    </a:cubicBezTo>
                    <a:cubicBezTo>
                      <a:pt x="464834" y="41253"/>
                      <a:pt x="477534" y="5693"/>
                      <a:pt x="411494" y="613"/>
                    </a:cubicBezTo>
                    <a:cubicBezTo>
                      <a:pt x="345454" y="-4467"/>
                      <a:pt x="2554" y="23473"/>
                      <a:pt x="14" y="31093"/>
                    </a:cubicBezTo>
                    <a:close/>
                  </a:path>
                </a:pathLst>
              </a:custGeom>
              <a:solidFill>
                <a:srgbClr val="FF99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AB75134-2310-47B0-994B-93FD51B7860E}"/>
                  </a:ext>
                </a:extLst>
              </p:cNvPr>
              <p:cNvSpPr/>
              <p:nvPr/>
            </p:nvSpPr>
            <p:spPr bwMode="auto">
              <a:xfrm>
                <a:off x="1542755" y="1589185"/>
                <a:ext cx="823221" cy="114829"/>
              </a:xfrm>
              <a:custGeom>
                <a:avLst/>
                <a:gdLst>
                  <a:gd name="connsiteX0" fmla="*/ 14 w 454896"/>
                  <a:gd name="connsiteY0" fmla="*/ 31093 h 47499"/>
                  <a:gd name="connsiteX1" fmla="*/ 396254 w 454896"/>
                  <a:gd name="connsiteY1" fmla="*/ 46333 h 47499"/>
                  <a:gd name="connsiteX2" fmla="*/ 411494 w 454896"/>
                  <a:gd name="connsiteY2" fmla="*/ 613 h 47499"/>
                  <a:gd name="connsiteX3" fmla="*/ 14 w 454896"/>
                  <a:gd name="connsiteY3" fmla="*/ 31093 h 47499"/>
                  <a:gd name="connsiteX0" fmla="*/ 2085 w 441143"/>
                  <a:gd name="connsiteY0" fmla="*/ 54756 h 71466"/>
                  <a:gd name="connsiteX1" fmla="*/ 398325 w 441143"/>
                  <a:gd name="connsiteY1" fmla="*/ 69996 h 71466"/>
                  <a:gd name="connsiteX2" fmla="*/ 413565 w 441143"/>
                  <a:gd name="connsiteY2" fmla="*/ 24276 h 71466"/>
                  <a:gd name="connsiteX3" fmla="*/ 249396 w 441143"/>
                  <a:gd name="connsiteY3" fmla="*/ 927 h 71466"/>
                  <a:gd name="connsiteX4" fmla="*/ 2085 w 441143"/>
                  <a:gd name="connsiteY4" fmla="*/ 54756 h 7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143" h="71466">
                    <a:moveTo>
                      <a:pt x="2085" y="54756"/>
                    </a:moveTo>
                    <a:cubicBezTo>
                      <a:pt x="26906" y="66267"/>
                      <a:pt x="329745" y="75076"/>
                      <a:pt x="398325" y="69996"/>
                    </a:cubicBezTo>
                    <a:cubicBezTo>
                      <a:pt x="466905" y="64916"/>
                      <a:pt x="438386" y="35787"/>
                      <a:pt x="413565" y="24276"/>
                    </a:cubicBezTo>
                    <a:cubicBezTo>
                      <a:pt x="388744" y="12765"/>
                      <a:pt x="317976" y="-4153"/>
                      <a:pt x="249396" y="927"/>
                    </a:cubicBezTo>
                    <a:cubicBezTo>
                      <a:pt x="180816" y="6007"/>
                      <a:pt x="-22736" y="43245"/>
                      <a:pt x="2085" y="54756"/>
                    </a:cubicBezTo>
                    <a:close/>
                  </a:path>
                </a:pathLst>
              </a:custGeom>
              <a:solidFill>
                <a:srgbClr val="FF99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 dirty="0"/>
              </a:p>
            </p:txBody>
          </p: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6B7B285-71B7-46AE-82A0-1D08B24B5134}"/>
                  </a:ext>
                </a:extLst>
              </p:cNvPr>
              <p:cNvGrpSpPr/>
              <p:nvPr/>
            </p:nvGrpSpPr>
            <p:grpSpPr>
              <a:xfrm rot="5400000" flipH="1">
                <a:off x="2055097" y="1724352"/>
                <a:ext cx="142766" cy="142766"/>
                <a:chOff x="6836475" y="4856671"/>
                <a:chExt cx="395027" cy="395027"/>
              </a:xfrm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1941FCAD-E959-4051-9125-F8F78063308B}"/>
                    </a:ext>
                  </a:extLst>
                </p:cNvPr>
                <p:cNvSpPr/>
                <p:nvPr/>
              </p:nvSpPr>
              <p:spPr bwMode="auto">
                <a:xfrm>
                  <a:off x="6836475" y="4856671"/>
                  <a:ext cx="395027" cy="395027"/>
                </a:xfrm>
                <a:prstGeom prst="ellipse">
                  <a:avLst/>
                </a:prstGeom>
                <a:solidFill>
                  <a:schemeClr val="tx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latin typeface="Arial" pitchFamily="-110" charset="0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9D4CB3B-8D36-46F2-8C87-62DC1DEDB842}"/>
                    </a:ext>
                  </a:extLst>
                </p:cNvPr>
                <p:cNvSpPr/>
                <p:nvPr/>
              </p:nvSpPr>
              <p:spPr bwMode="auto">
                <a:xfrm rot="10800000">
                  <a:off x="6852834" y="4873029"/>
                  <a:ext cx="362310" cy="362310"/>
                </a:xfrm>
                <a:custGeom>
                  <a:avLst/>
                  <a:gdLst>
                    <a:gd name="connsiteX0" fmla="*/ 181155 w 362310"/>
                    <a:gd name="connsiteY0" fmla="*/ 181155 h 362310"/>
                    <a:gd name="connsiteX1" fmla="*/ 0 w 362310"/>
                    <a:gd name="connsiteY1" fmla="*/ 181155 h 362310"/>
                    <a:gd name="connsiteX2" fmla="*/ 53490 w 362310"/>
                    <a:gd name="connsiteY2" fmla="*/ 52630 h 362310"/>
                    <a:gd name="connsiteX3" fmla="*/ 182371 w 362310"/>
                    <a:gd name="connsiteY3" fmla="*/ 4 h 362310"/>
                    <a:gd name="connsiteX4" fmla="*/ 181155 w 362310"/>
                    <a:gd name="connsiteY4" fmla="*/ 181155 h 362310"/>
                    <a:gd name="connsiteX5" fmla="*/ 179939 w 362310"/>
                    <a:gd name="connsiteY5" fmla="*/ 362306 h 362310"/>
                    <a:gd name="connsiteX6" fmla="*/ 181155 w 362310"/>
                    <a:gd name="connsiteY6" fmla="*/ 181155 h 362310"/>
                    <a:gd name="connsiteX7" fmla="*/ 362310 w 362310"/>
                    <a:gd name="connsiteY7" fmla="*/ 181155 h 362310"/>
                    <a:gd name="connsiteX8" fmla="*/ 308820 w 362310"/>
                    <a:gd name="connsiteY8" fmla="*/ 309680 h 362310"/>
                    <a:gd name="connsiteX9" fmla="*/ 179939 w 362310"/>
                    <a:gd name="connsiteY9" fmla="*/ 362306 h 362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310" h="362310">
                      <a:moveTo>
                        <a:pt x="181155" y="181155"/>
                      </a:moveTo>
                      <a:lnTo>
                        <a:pt x="0" y="181155"/>
                      </a:lnTo>
                      <a:cubicBezTo>
                        <a:pt x="0" y="132899"/>
                        <a:pt x="19253" y="86637"/>
                        <a:pt x="53490" y="52630"/>
                      </a:cubicBezTo>
                      <a:cubicBezTo>
                        <a:pt x="87727" y="18623"/>
                        <a:pt x="134117" y="-320"/>
                        <a:pt x="182371" y="4"/>
                      </a:cubicBezTo>
                      <a:cubicBezTo>
                        <a:pt x="181966" y="60388"/>
                        <a:pt x="181560" y="120771"/>
                        <a:pt x="181155" y="181155"/>
                      </a:cubicBezTo>
                      <a:close/>
                      <a:moveTo>
                        <a:pt x="179939" y="362306"/>
                      </a:moveTo>
                      <a:cubicBezTo>
                        <a:pt x="180344" y="301922"/>
                        <a:pt x="180750" y="241539"/>
                        <a:pt x="181155" y="181155"/>
                      </a:cubicBezTo>
                      <a:lnTo>
                        <a:pt x="362310" y="181155"/>
                      </a:lnTo>
                      <a:cubicBezTo>
                        <a:pt x="362310" y="229411"/>
                        <a:pt x="343057" y="275673"/>
                        <a:pt x="308820" y="309680"/>
                      </a:cubicBezTo>
                      <a:cubicBezTo>
                        <a:pt x="274583" y="343687"/>
                        <a:pt x="228193" y="362630"/>
                        <a:pt x="179939" y="3623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latin typeface="Arial" pitchFamily="-110" charset="0"/>
                  </a:endParaRPr>
                </a:p>
              </p:txBody>
            </p:sp>
          </p:grp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9CEACED-6752-49EC-A3D4-34AFFFCF7D3B}"/>
                </a:ext>
              </a:extLst>
            </p:cNvPr>
            <p:cNvCxnSpPr/>
            <p:nvPr/>
          </p:nvCxnSpPr>
          <p:spPr bwMode="auto">
            <a:xfrm flipV="1">
              <a:off x="2829805" y="1521372"/>
              <a:ext cx="0" cy="63062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accent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BB97FE-7F1A-48E8-9D2C-88998EBE640D}"/>
                </a:ext>
              </a:extLst>
            </p:cNvPr>
            <p:cNvGrpSpPr/>
            <p:nvPr/>
          </p:nvGrpSpPr>
          <p:grpSpPr>
            <a:xfrm>
              <a:off x="1458717" y="1683919"/>
              <a:ext cx="171578" cy="611301"/>
              <a:chOff x="1458717" y="1683919"/>
              <a:chExt cx="171578" cy="611301"/>
            </a:xfrm>
          </p:grpSpPr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9A9C29BF-25BA-4751-81C2-CFFBADD131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458717" y="1695590"/>
                <a:ext cx="162636" cy="59963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A7968D5-E9CD-4C70-AAA1-C827CF9F5B6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58717" y="1683919"/>
                <a:ext cx="162636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B1A7B5CB-9257-4226-AB70-2994C284D6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630295" y="1683919"/>
                <a:ext cx="0" cy="599630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AF764899-5F04-46F5-B749-E64061A8D67D}"/>
                </a:ext>
              </a:extLst>
            </p:cNvPr>
            <p:cNvGrpSpPr/>
            <p:nvPr/>
          </p:nvGrpSpPr>
          <p:grpSpPr>
            <a:xfrm>
              <a:off x="3955551" y="1058527"/>
              <a:ext cx="171578" cy="611301"/>
              <a:chOff x="1458717" y="1683919"/>
              <a:chExt cx="171578" cy="611301"/>
            </a:xfrm>
          </p:grpSpPr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001F4B74-C599-45D3-B6B0-1EB7405BC8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458717" y="1695590"/>
                <a:ext cx="162636" cy="59963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1897EC6D-7917-4DAC-882E-5106B87678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58717" y="1683919"/>
                <a:ext cx="162636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2B466975-A622-45EA-880F-D3093C39E7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630295" y="1683919"/>
                <a:ext cx="0" cy="599630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DBD3FA-17F7-4795-A979-46694D1857B3}"/>
              </a:ext>
            </a:extLst>
          </p:cNvPr>
          <p:cNvGrpSpPr/>
          <p:nvPr/>
        </p:nvGrpSpPr>
        <p:grpSpPr>
          <a:xfrm>
            <a:off x="7086572" y="4434840"/>
            <a:ext cx="4129594" cy="1547524"/>
            <a:chOff x="552430" y="4222011"/>
            <a:chExt cx="4129594" cy="1547524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0CC66E2-A788-4872-A6BE-5BA2B06B1BF8}"/>
                </a:ext>
              </a:extLst>
            </p:cNvPr>
            <p:cNvGrpSpPr/>
            <p:nvPr/>
          </p:nvGrpSpPr>
          <p:grpSpPr>
            <a:xfrm rot="900000">
              <a:off x="552430" y="4666327"/>
              <a:ext cx="4129594" cy="1103208"/>
              <a:chOff x="544482" y="1286449"/>
              <a:chExt cx="2838326" cy="758250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2BD2DA6-4B47-4680-9FD5-B638ABEFBB6A}"/>
                  </a:ext>
                </a:extLst>
              </p:cNvPr>
              <p:cNvSpPr/>
              <p:nvPr/>
            </p:nvSpPr>
            <p:spPr bwMode="auto">
              <a:xfrm rot="16200000">
                <a:off x="1859624" y="1352510"/>
                <a:ext cx="300059" cy="1084320"/>
              </a:xfrm>
              <a:custGeom>
                <a:avLst/>
                <a:gdLst>
                  <a:gd name="connsiteX0" fmla="*/ 283465 w 283465"/>
                  <a:gd name="connsiteY0" fmla="*/ 363752 h 1643436"/>
                  <a:gd name="connsiteX1" fmla="*/ 283465 w 283465"/>
                  <a:gd name="connsiteY1" fmla="*/ 1122686 h 1643436"/>
                  <a:gd name="connsiteX2" fmla="*/ 283388 w 283465"/>
                  <a:gd name="connsiteY2" fmla="*/ 1122686 h 1643436"/>
                  <a:gd name="connsiteX3" fmla="*/ 283465 w 283465"/>
                  <a:gd name="connsiteY3" fmla="*/ 1124092 h 1643436"/>
                  <a:gd name="connsiteX4" fmla="*/ 143065 w 283465"/>
                  <a:gd name="connsiteY4" fmla="*/ 1643436 h 1643436"/>
                  <a:gd name="connsiteX5" fmla="*/ 2665 w 283465"/>
                  <a:gd name="connsiteY5" fmla="*/ 1124092 h 1643436"/>
                  <a:gd name="connsiteX6" fmla="*/ 2741 w 283465"/>
                  <a:gd name="connsiteY6" fmla="*/ 1122686 h 1643436"/>
                  <a:gd name="connsiteX7" fmla="*/ 2666 w 283465"/>
                  <a:gd name="connsiteY7" fmla="*/ 1122686 h 1643436"/>
                  <a:gd name="connsiteX8" fmla="*/ 2666 w 283465"/>
                  <a:gd name="connsiteY8" fmla="*/ 364395 h 1643436"/>
                  <a:gd name="connsiteX9" fmla="*/ 0 w 283465"/>
                  <a:gd name="connsiteY9" fmla="*/ 364395 h 1643436"/>
                  <a:gd name="connsiteX10" fmla="*/ 70866 w 283465"/>
                  <a:gd name="connsiteY10" fmla="*/ 0 h 1643436"/>
                  <a:gd name="connsiteX11" fmla="*/ 212598 w 283465"/>
                  <a:gd name="connsiteY11" fmla="*/ 0 h 1643436"/>
                  <a:gd name="connsiteX12" fmla="*/ 283339 w 283465"/>
                  <a:gd name="connsiteY12" fmla="*/ 363752 h 164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3465" h="1643436">
                    <a:moveTo>
                      <a:pt x="283465" y="363752"/>
                    </a:moveTo>
                    <a:lnTo>
                      <a:pt x="283465" y="1122686"/>
                    </a:lnTo>
                    <a:lnTo>
                      <a:pt x="283388" y="1122686"/>
                    </a:lnTo>
                    <a:lnTo>
                      <a:pt x="283465" y="1124092"/>
                    </a:lnTo>
                    <a:cubicBezTo>
                      <a:pt x="283465" y="1410918"/>
                      <a:pt x="220606" y="1643436"/>
                      <a:pt x="143065" y="1643436"/>
                    </a:cubicBezTo>
                    <a:cubicBezTo>
                      <a:pt x="65524" y="1643436"/>
                      <a:pt x="2665" y="1410918"/>
                      <a:pt x="2665" y="1124092"/>
                    </a:cubicBezTo>
                    <a:lnTo>
                      <a:pt x="2741" y="1122686"/>
                    </a:lnTo>
                    <a:lnTo>
                      <a:pt x="2666" y="1122686"/>
                    </a:lnTo>
                    <a:lnTo>
                      <a:pt x="2666" y="364395"/>
                    </a:lnTo>
                    <a:lnTo>
                      <a:pt x="0" y="364395"/>
                    </a:lnTo>
                    <a:lnTo>
                      <a:pt x="70866" y="0"/>
                    </a:lnTo>
                    <a:lnTo>
                      <a:pt x="212598" y="0"/>
                    </a:lnTo>
                    <a:lnTo>
                      <a:pt x="283339" y="363752"/>
                    </a:ln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8D734347-EE72-4FC3-83A5-AFCF49C0DD6B}"/>
                  </a:ext>
                </a:extLst>
              </p:cNvPr>
              <p:cNvSpPr/>
              <p:nvPr/>
            </p:nvSpPr>
            <p:spPr bwMode="auto">
              <a:xfrm>
                <a:off x="544482" y="1286449"/>
                <a:ext cx="321201" cy="385915"/>
              </a:xfrm>
              <a:prstGeom prst="trapezoid">
                <a:avLst/>
              </a:prstGeom>
              <a:solidFill>
                <a:srgbClr val="FF99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142" name="Cylinder 141">
                <a:extLst>
                  <a:ext uri="{FF2B5EF4-FFF2-40B4-BE49-F238E27FC236}">
                    <a16:creationId xmlns:a16="http://schemas.microsoft.com/office/drawing/2014/main" id="{AB470CBE-0BBC-4E38-9348-54C96FBA3D6F}"/>
                  </a:ext>
                </a:extLst>
              </p:cNvPr>
              <p:cNvSpPr/>
              <p:nvPr/>
            </p:nvSpPr>
            <p:spPr bwMode="auto">
              <a:xfrm>
                <a:off x="1166363" y="1563499"/>
                <a:ext cx="180073" cy="137397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43" name="Cylinder 142">
                <a:extLst>
                  <a:ext uri="{FF2B5EF4-FFF2-40B4-BE49-F238E27FC236}">
                    <a16:creationId xmlns:a16="http://schemas.microsoft.com/office/drawing/2014/main" id="{C1BF73C8-5806-4F6A-9BC5-FF98877D4275}"/>
                  </a:ext>
                </a:extLst>
              </p:cNvPr>
              <p:cNvSpPr/>
              <p:nvPr/>
            </p:nvSpPr>
            <p:spPr bwMode="auto">
              <a:xfrm>
                <a:off x="2925313" y="1563499"/>
                <a:ext cx="180073" cy="137397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5C89598-C417-4FD2-9997-8D7400390347}"/>
                  </a:ext>
                </a:extLst>
              </p:cNvPr>
              <p:cNvSpPr/>
              <p:nvPr/>
            </p:nvSpPr>
            <p:spPr bwMode="auto">
              <a:xfrm>
                <a:off x="661237" y="1703475"/>
                <a:ext cx="2617062" cy="45719"/>
              </a:xfrm>
              <a:prstGeom prst="rect">
                <a:avLst/>
              </a:prstGeom>
              <a:solidFill>
                <a:schemeClr val="bg2"/>
              </a:solidFill>
              <a:ln w="5715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4F0F073A-FF7E-41E5-BAD0-9BBA229E6C7C}"/>
                  </a:ext>
                </a:extLst>
              </p:cNvPr>
              <p:cNvSpPr/>
              <p:nvPr/>
            </p:nvSpPr>
            <p:spPr bwMode="auto">
              <a:xfrm flipV="1">
                <a:off x="2646501" y="1519126"/>
                <a:ext cx="736307" cy="8328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2F7CE800-6BAD-4767-BBBC-A7DD4BAD60F3}"/>
                  </a:ext>
                </a:extLst>
              </p:cNvPr>
              <p:cNvSpPr/>
              <p:nvPr/>
            </p:nvSpPr>
            <p:spPr bwMode="auto">
              <a:xfrm flipV="1">
                <a:off x="887551" y="1519126"/>
                <a:ext cx="736307" cy="8328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6AA4B66-B588-43BB-B8AC-5CC33D40B37F}"/>
                  </a:ext>
                </a:extLst>
              </p:cNvPr>
              <p:cNvSpPr/>
              <p:nvPr/>
            </p:nvSpPr>
            <p:spPr bwMode="auto">
              <a:xfrm>
                <a:off x="557765" y="1646703"/>
                <a:ext cx="321201" cy="45719"/>
              </a:xfrm>
              <a:custGeom>
                <a:avLst/>
                <a:gdLst>
                  <a:gd name="connsiteX0" fmla="*/ 14 w 454896"/>
                  <a:gd name="connsiteY0" fmla="*/ 31093 h 47499"/>
                  <a:gd name="connsiteX1" fmla="*/ 396254 w 454896"/>
                  <a:gd name="connsiteY1" fmla="*/ 46333 h 47499"/>
                  <a:gd name="connsiteX2" fmla="*/ 411494 w 454896"/>
                  <a:gd name="connsiteY2" fmla="*/ 613 h 47499"/>
                  <a:gd name="connsiteX3" fmla="*/ 14 w 454896"/>
                  <a:gd name="connsiteY3" fmla="*/ 31093 h 4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896" h="47499">
                    <a:moveTo>
                      <a:pt x="14" y="31093"/>
                    </a:moveTo>
                    <a:cubicBezTo>
                      <a:pt x="-2526" y="38713"/>
                      <a:pt x="327674" y="51413"/>
                      <a:pt x="396254" y="46333"/>
                    </a:cubicBezTo>
                    <a:cubicBezTo>
                      <a:pt x="464834" y="41253"/>
                      <a:pt x="477534" y="5693"/>
                      <a:pt x="411494" y="613"/>
                    </a:cubicBezTo>
                    <a:cubicBezTo>
                      <a:pt x="345454" y="-4467"/>
                      <a:pt x="2554" y="23473"/>
                      <a:pt x="14" y="31093"/>
                    </a:cubicBezTo>
                    <a:close/>
                  </a:path>
                </a:pathLst>
              </a:custGeom>
              <a:solidFill>
                <a:srgbClr val="FF99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400" b="1" dirty="0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11786D0-B0FB-402B-80BE-555395D7E841}"/>
                  </a:ext>
                </a:extLst>
              </p:cNvPr>
              <p:cNvSpPr/>
              <p:nvPr/>
            </p:nvSpPr>
            <p:spPr bwMode="auto">
              <a:xfrm>
                <a:off x="1542755" y="1589185"/>
                <a:ext cx="823221" cy="114829"/>
              </a:xfrm>
              <a:custGeom>
                <a:avLst/>
                <a:gdLst>
                  <a:gd name="connsiteX0" fmla="*/ 14 w 454896"/>
                  <a:gd name="connsiteY0" fmla="*/ 31093 h 47499"/>
                  <a:gd name="connsiteX1" fmla="*/ 396254 w 454896"/>
                  <a:gd name="connsiteY1" fmla="*/ 46333 h 47499"/>
                  <a:gd name="connsiteX2" fmla="*/ 411494 w 454896"/>
                  <a:gd name="connsiteY2" fmla="*/ 613 h 47499"/>
                  <a:gd name="connsiteX3" fmla="*/ 14 w 454896"/>
                  <a:gd name="connsiteY3" fmla="*/ 31093 h 47499"/>
                  <a:gd name="connsiteX0" fmla="*/ 2085 w 441143"/>
                  <a:gd name="connsiteY0" fmla="*/ 54756 h 71466"/>
                  <a:gd name="connsiteX1" fmla="*/ 398325 w 441143"/>
                  <a:gd name="connsiteY1" fmla="*/ 69996 h 71466"/>
                  <a:gd name="connsiteX2" fmla="*/ 413565 w 441143"/>
                  <a:gd name="connsiteY2" fmla="*/ 24276 h 71466"/>
                  <a:gd name="connsiteX3" fmla="*/ 249396 w 441143"/>
                  <a:gd name="connsiteY3" fmla="*/ 927 h 71466"/>
                  <a:gd name="connsiteX4" fmla="*/ 2085 w 441143"/>
                  <a:gd name="connsiteY4" fmla="*/ 54756 h 7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143" h="71466">
                    <a:moveTo>
                      <a:pt x="2085" y="54756"/>
                    </a:moveTo>
                    <a:cubicBezTo>
                      <a:pt x="26906" y="66267"/>
                      <a:pt x="329745" y="75076"/>
                      <a:pt x="398325" y="69996"/>
                    </a:cubicBezTo>
                    <a:cubicBezTo>
                      <a:pt x="466905" y="64916"/>
                      <a:pt x="438386" y="35787"/>
                      <a:pt x="413565" y="24276"/>
                    </a:cubicBezTo>
                    <a:cubicBezTo>
                      <a:pt x="388744" y="12765"/>
                      <a:pt x="317976" y="-4153"/>
                      <a:pt x="249396" y="927"/>
                    </a:cubicBezTo>
                    <a:cubicBezTo>
                      <a:pt x="180816" y="6007"/>
                      <a:pt x="-22736" y="43245"/>
                      <a:pt x="2085" y="54756"/>
                    </a:cubicBezTo>
                    <a:close/>
                  </a:path>
                </a:pathLst>
              </a:custGeom>
              <a:solidFill>
                <a:srgbClr val="FF99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 dirty="0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1DABC7B-D00F-4C1E-92A1-D13AF3AC6484}"/>
                  </a:ext>
                </a:extLst>
              </p:cNvPr>
              <p:cNvGrpSpPr/>
              <p:nvPr/>
            </p:nvGrpSpPr>
            <p:grpSpPr>
              <a:xfrm rot="5400000" flipH="1">
                <a:off x="2055097" y="1724352"/>
                <a:ext cx="142766" cy="142766"/>
                <a:chOff x="6836475" y="4856671"/>
                <a:chExt cx="395027" cy="395027"/>
              </a:xfrm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38DA4B7E-B373-4CFD-9BA8-57924DC84408}"/>
                    </a:ext>
                  </a:extLst>
                </p:cNvPr>
                <p:cNvSpPr/>
                <p:nvPr/>
              </p:nvSpPr>
              <p:spPr bwMode="auto">
                <a:xfrm>
                  <a:off x="6836475" y="4856671"/>
                  <a:ext cx="395027" cy="395027"/>
                </a:xfrm>
                <a:prstGeom prst="ellipse">
                  <a:avLst/>
                </a:prstGeom>
                <a:solidFill>
                  <a:schemeClr val="tx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latin typeface="Arial" pitchFamily="-110" charset="0"/>
                  </a:endParaRPr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CBD711CC-805F-40FD-9D07-B053D85E34AB}"/>
                    </a:ext>
                  </a:extLst>
                </p:cNvPr>
                <p:cNvSpPr/>
                <p:nvPr/>
              </p:nvSpPr>
              <p:spPr bwMode="auto">
                <a:xfrm rot="10800000">
                  <a:off x="6852834" y="4873029"/>
                  <a:ext cx="362310" cy="362310"/>
                </a:xfrm>
                <a:custGeom>
                  <a:avLst/>
                  <a:gdLst>
                    <a:gd name="connsiteX0" fmla="*/ 181155 w 362310"/>
                    <a:gd name="connsiteY0" fmla="*/ 181155 h 362310"/>
                    <a:gd name="connsiteX1" fmla="*/ 0 w 362310"/>
                    <a:gd name="connsiteY1" fmla="*/ 181155 h 362310"/>
                    <a:gd name="connsiteX2" fmla="*/ 53490 w 362310"/>
                    <a:gd name="connsiteY2" fmla="*/ 52630 h 362310"/>
                    <a:gd name="connsiteX3" fmla="*/ 182371 w 362310"/>
                    <a:gd name="connsiteY3" fmla="*/ 4 h 362310"/>
                    <a:gd name="connsiteX4" fmla="*/ 181155 w 362310"/>
                    <a:gd name="connsiteY4" fmla="*/ 181155 h 362310"/>
                    <a:gd name="connsiteX5" fmla="*/ 179939 w 362310"/>
                    <a:gd name="connsiteY5" fmla="*/ 362306 h 362310"/>
                    <a:gd name="connsiteX6" fmla="*/ 181155 w 362310"/>
                    <a:gd name="connsiteY6" fmla="*/ 181155 h 362310"/>
                    <a:gd name="connsiteX7" fmla="*/ 362310 w 362310"/>
                    <a:gd name="connsiteY7" fmla="*/ 181155 h 362310"/>
                    <a:gd name="connsiteX8" fmla="*/ 308820 w 362310"/>
                    <a:gd name="connsiteY8" fmla="*/ 309680 h 362310"/>
                    <a:gd name="connsiteX9" fmla="*/ 179939 w 362310"/>
                    <a:gd name="connsiteY9" fmla="*/ 362306 h 362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310" h="362310">
                      <a:moveTo>
                        <a:pt x="181155" y="181155"/>
                      </a:moveTo>
                      <a:lnTo>
                        <a:pt x="0" y="181155"/>
                      </a:lnTo>
                      <a:cubicBezTo>
                        <a:pt x="0" y="132899"/>
                        <a:pt x="19253" y="86637"/>
                        <a:pt x="53490" y="52630"/>
                      </a:cubicBezTo>
                      <a:cubicBezTo>
                        <a:pt x="87727" y="18623"/>
                        <a:pt x="134117" y="-320"/>
                        <a:pt x="182371" y="4"/>
                      </a:cubicBezTo>
                      <a:cubicBezTo>
                        <a:pt x="181966" y="60388"/>
                        <a:pt x="181560" y="120771"/>
                        <a:pt x="181155" y="181155"/>
                      </a:cubicBezTo>
                      <a:close/>
                      <a:moveTo>
                        <a:pt x="179939" y="362306"/>
                      </a:moveTo>
                      <a:cubicBezTo>
                        <a:pt x="180344" y="301922"/>
                        <a:pt x="180750" y="241539"/>
                        <a:pt x="181155" y="181155"/>
                      </a:cubicBezTo>
                      <a:lnTo>
                        <a:pt x="362310" y="181155"/>
                      </a:lnTo>
                      <a:cubicBezTo>
                        <a:pt x="362310" y="229411"/>
                        <a:pt x="343057" y="275673"/>
                        <a:pt x="308820" y="309680"/>
                      </a:cubicBezTo>
                      <a:cubicBezTo>
                        <a:pt x="274583" y="343687"/>
                        <a:pt x="228193" y="362630"/>
                        <a:pt x="179939" y="36230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400" b="1" dirty="0">
                    <a:latin typeface="Arial" pitchFamily="-110" charset="0"/>
                  </a:endParaRPr>
                </a:p>
              </p:txBody>
            </p:sp>
          </p:grpSp>
        </p:grp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F15F5E89-4758-4C92-846F-C4D218CEAFC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78567" y="5210504"/>
              <a:ext cx="0" cy="487008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DA8465C3-8A8B-4399-8EB2-4DD9B6BD10CA}"/>
                </a:ext>
              </a:extLst>
            </p:cNvPr>
            <p:cNvGrpSpPr/>
            <p:nvPr/>
          </p:nvGrpSpPr>
          <p:grpSpPr>
            <a:xfrm flipH="1">
              <a:off x="1661779" y="4222011"/>
              <a:ext cx="171578" cy="611301"/>
              <a:chOff x="1458717" y="1683919"/>
              <a:chExt cx="171578" cy="611301"/>
            </a:xfrm>
          </p:grpSpPr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A9FA48CD-B6DE-4027-8889-85B3469F6A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458717" y="1695590"/>
                <a:ext cx="162636" cy="59963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D434247-C6E2-425E-A712-35EBD9899BA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58717" y="1683919"/>
                <a:ext cx="162636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12E20782-BC3C-428F-8ED4-D67DE18D78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630295" y="1683919"/>
                <a:ext cx="0" cy="599630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D46D5E9-3F47-436B-B8FC-F8AA0BD88BAE}"/>
                </a:ext>
              </a:extLst>
            </p:cNvPr>
            <p:cNvGrpSpPr/>
            <p:nvPr/>
          </p:nvGrpSpPr>
          <p:grpSpPr>
            <a:xfrm flipH="1">
              <a:off x="4104083" y="4892535"/>
              <a:ext cx="171578" cy="611301"/>
              <a:chOff x="1458717" y="1683919"/>
              <a:chExt cx="171578" cy="611301"/>
            </a:xfrm>
          </p:grpSpPr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7BB90846-CB4B-409C-807E-CBA455CD48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458717" y="1695590"/>
                <a:ext cx="162636" cy="59963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6B023EAE-F765-456A-A521-3CCF1CC11EB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458717" y="1683919"/>
                <a:ext cx="162636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0B61D5ED-10C3-432A-9716-BBB527CC76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630295" y="1683919"/>
                <a:ext cx="0" cy="599630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9A63643-A669-4189-BDE3-93F1DA5A04AE}"/>
              </a:ext>
            </a:extLst>
          </p:cNvPr>
          <p:cNvSpPr/>
          <p:nvPr/>
        </p:nvSpPr>
        <p:spPr bwMode="auto">
          <a:xfrm>
            <a:off x="5039665" y="3359677"/>
            <a:ext cx="2828481" cy="331648"/>
          </a:xfrm>
          <a:custGeom>
            <a:avLst/>
            <a:gdLst>
              <a:gd name="connsiteX0" fmla="*/ 0 w 2828481"/>
              <a:gd name="connsiteY0" fmla="*/ 331648 h 331648"/>
              <a:gd name="connsiteX1" fmla="*/ 1762471 w 2828481"/>
              <a:gd name="connsiteY1" fmla="*/ 260580 h 331648"/>
              <a:gd name="connsiteX2" fmla="*/ 2828481 w 2828481"/>
              <a:gd name="connsiteY2" fmla="*/ 0 h 3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481" h="331648">
                <a:moveTo>
                  <a:pt x="0" y="331648"/>
                </a:moveTo>
                <a:cubicBezTo>
                  <a:pt x="645529" y="323751"/>
                  <a:pt x="1291058" y="315855"/>
                  <a:pt x="1762471" y="260580"/>
                </a:cubicBezTo>
                <a:cubicBezTo>
                  <a:pt x="2233884" y="205305"/>
                  <a:pt x="2531182" y="102652"/>
                  <a:pt x="2828481" y="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EC665822-3BF8-42D7-8D6C-03099122F1A3}"/>
              </a:ext>
            </a:extLst>
          </p:cNvPr>
          <p:cNvSpPr/>
          <p:nvPr/>
        </p:nvSpPr>
        <p:spPr bwMode="auto">
          <a:xfrm flipV="1">
            <a:off x="5025369" y="3769621"/>
            <a:ext cx="2828481" cy="331648"/>
          </a:xfrm>
          <a:custGeom>
            <a:avLst/>
            <a:gdLst>
              <a:gd name="connsiteX0" fmla="*/ 0 w 2828481"/>
              <a:gd name="connsiteY0" fmla="*/ 331648 h 331648"/>
              <a:gd name="connsiteX1" fmla="*/ 1762471 w 2828481"/>
              <a:gd name="connsiteY1" fmla="*/ 260580 h 331648"/>
              <a:gd name="connsiteX2" fmla="*/ 2828481 w 2828481"/>
              <a:gd name="connsiteY2" fmla="*/ 0 h 33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481" h="331648">
                <a:moveTo>
                  <a:pt x="0" y="331648"/>
                </a:moveTo>
                <a:cubicBezTo>
                  <a:pt x="645529" y="323751"/>
                  <a:pt x="1291058" y="315855"/>
                  <a:pt x="1762471" y="260580"/>
                </a:cubicBezTo>
                <a:cubicBezTo>
                  <a:pt x="2233884" y="205305"/>
                  <a:pt x="2531182" y="102652"/>
                  <a:pt x="2828481" y="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F0CF96-5339-4FD6-8FB1-6249E0108A5F}"/>
              </a:ext>
            </a:extLst>
          </p:cNvPr>
          <p:cNvSpPr txBox="1"/>
          <p:nvPr/>
        </p:nvSpPr>
        <p:spPr>
          <a:xfrm flipH="1">
            <a:off x="5020530" y="3100211"/>
            <a:ext cx="2765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Nose up for more wing lift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B7C6446-1250-426A-B133-70CF9ABA722D}"/>
              </a:ext>
            </a:extLst>
          </p:cNvPr>
          <p:cNvSpPr txBox="1"/>
          <p:nvPr/>
        </p:nvSpPr>
        <p:spPr>
          <a:xfrm flipH="1">
            <a:off x="4744136" y="4053596"/>
            <a:ext cx="3268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Nose down for more rotor thrust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995AD8-9A9F-46BF-9B06-EF28F55EB0B0}"/>
              </a:ext>
            </a:extLst>
          </p:cNvPr>
          <p:cNvSpPr txBox="1"/>
          <p:nvPr/>
        </p:nvSpPr>
        <p:spPr>
          <a:xfrm>
            <a:off x="2053977" y="5809907"/>
            <a:ext cx="5443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Essentially, the wing and the propellers are </a:t>
            </a:r>
            <a:r>
              <a:rPr lang="en-US" sz="2400" b="1" dirty="0"/>
              <a:t>out of phase </a:t>
            </a:r>
            <a:r>
              <a:rPr lang="en-US" sz="2400" dirty="0"/>
              <a:t>in what they want.</a:t>
            </a:r>
          </a:p>
        </p:txBody>
      </p:sp>
    </p:spTree>
    <p:extLst>
      <p:ext uri="{BB962C8B-B14F-4D97-AF65-F5344CB8AC3E}">
        <p14:creationId xmlns:p14="http://schemas.microsoft.com/office/powerpoint/2010/main" val="380110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FF87-15A6-4E3A-A089-E7CD4F5D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Efficient Option: Reallocating Forward Power to Acceleration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DC74C-3FC2-4936-9A3B-3886A49017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38156"/>
          <a:stretch/>
        </p:blipFill>
        <p:spPr>
          <a:xfrm>
            <a:off x="7134990" y="3484438"/>
            <a:ext cx="3900742" cy="306849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AEE4330-0492-46ED-8D8E-0E2586389C1B}"/>
              </a:ext>
            </a:extLst>
          </p:cNvPr>
          <p:cNvGrpSpPr/>
          <p:nvPr/>
        </p:nvGrpSpPr>
        <p:grpSpPr>
          <a:xfrm>
            <a:off x="917260" y="4133747"/>
            <a:ext cx="4545404" cy="1555060"/>
            <a:chOff x="1172922" y="1017917"/>
            <a:chExt cx="3002203" cy="1027104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661892E-DE28-4FF4-B094-ACB8A0D263EB}"/>
                </a:ext>
              </a:extLst>
            </p:cNvPr>
            <p:cNvSpPr/>
            <p:nvPr/>
          </p:nvSpPr>
          <p:spPr bwMode="auto">
            <a:xfrm rot="16200000">
              <a:off x="2488064" y="1352511"/>
              <a:ext cx="300059" cy="1084320"/>
            </a:xfrm>
            <a:custGeom>
              <a:avLst/>
              <a:gdLst>
                <a:gd name="connsiteX0" fmla="*/ 283465 w 283465"/>
                <a:gd name="connsiteY0" fmla="*/ 363752 h 1643436"/>
                <a:gd name="connsiteX1" fmla="*/ 283465 w 283465"/>
                <a:gd name="connsiteY1" fmla="*/ 1122686 h 1643436"/>
                <a:gd name="connsiteX2" fmla="*/ 283388 w 283465"/>
                <a:gd name="connsiteY2" fmla="*/ 1122686 h 1643436"/>
                <a:gd name="connsiteX3" fmla="*/ 283465 w 283465"/>
                <a:gd name="connsiteY3" fmla="*/ 1124092 h 1643436"/>
                <a:gd name="connsiteX4" fmla="*/ 143065 w 283465"/>
                <a:gd name="connsiteY4" fmla="*/ 1643436 h 1643436"/>
                <a:gd name="connsiteX5" fmla="*/ 2665 w 283465"/>
                <a:gd name="connsiteY5" fmla="*/ 1124092 h 1643436"/>
                <a:gd name="connsiteX6" fmla="*/ 2741 w 283465"/>
                <a:gd name="connsiteY6" fmla="*/ 1122686 h 1643436"/>
                <a:gd name="connsiteX7" fmla="*/ 2666 w 283465"/>
                <a:gd name="connsiteY7" fmla="*/ 1122686 h 1643436"/>
                <a:gd name="connsiteX8" fmla="*/ 2666 w 283465"/>
                <a:gd name="connsiteY8" fmla="*/ 364395 h 1643436"/>
                <a:gd name="connsiteX9" fmla="*/ 0 w 283465"/>
                <a:gd name="connsiteY9" fmla="*/ 364395 h 1643436"/>
                <a:gd name="connsiteX10" fmla="*/ 70866 w 283465"/>
                <a:gd name="connsiteY10" fmla="*/ 0 h 1643436"/>
                <a:gd name="connsiteX11" fmla="*/ 212598 w 283465"/>
                <a:gd name="connsiteY11" fmla="*/ 0 h 1643436"/>
                <a:gd name="connsiteX12" fmla="*/ 283339 w 283465"/>
                <a:gd name="connsiteY12" fmla="*/ 363752 h 164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465" h="1643436">
                  <a:moveTo>
                    <a:pt x="283465" y="363752"/>
                  </a:moveTo>
                  <a:lnTo>
                    <a:pt x="283465" y="1122686"/>
                  </a:lnTo>
                  <a:lnTo>
                    <a:pt x="283388" y="1122686"/>
                  </a:lnTo>
                  <a:lnTo>
                    <a:pt x="283465" y="1124092"/>
                  </a:lnTo>
                  <a:cubicBezTo>
                    <a:pt x="283465" y="1410918"/>
                    <a:pt x="220606" y="1643436"/>
                    <a:pt x="143065" y="1643436"/>
                  </a:cubicBezTo>
                  <a:cubicBezTo>
                    <a:pt x="65524" y="1643436"/>
                    <a:pt x="2665" y="1410918"/>
                    <a:pt x="2665" y="1124092"/>
                  </a:cubicBezTo>
                  <a:lnTo>
                    <a:pt x="2741" y="1122686"/>
                  </a:lnTo>
                  <a:lnTo>
                    <a:pt x="2666" y="1122686"/>
                  </a:lnTo>
                  <a:lnTo>
                    <a:pt x="2666" y="364395"/>
                  </a:lnTo>
                  <a:lnTo>
                    <a:pt x="0" y="364395"/>
                  </a:lnTo>
                  <a:lnTo>
                    <a:pt x="70866" y="0"/>
                  </a:lnTo>
                  <a:lnTo>
                    <a:pt x="212598" y="0"/>
                  </a:lnTo>
                  <a:lnTo>
                    <a:pt x="283339" y="36375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979C95E0-348E-4E2F-8B68-DDB3900C8E6A}"/>
                </a:ext>
              </a:extLst>
            </p:cNvPr>
            <p:cNvSpPr/>
            <p:nvPr/>
          </p:nvSpPr>
          <p:spPr bwMode="auto">
            <a:xfrm>
              <a:off x="1172922" y="1286450"/>
              <a:ext cx="321201" cy="385915"/>
            </a:xfrm>
            <a:prstGeom prst="trapezoid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/>
            </a:p>
          </p:txBody>
        </p:sp>
        <p:sp>
          <p:nvSpPr>
            <p:cNvPr id="121" name="Cylinder 120">
              <a:extLst>
                <a:ext uri="{FF2B5EF4-FFF2-40B4-BE49-F238E27FC236}">
                  <a16:creationId xmlns:a16="http://schemas.microsoft.com/office/drawing/2014/main" id="{7AC2683E-FAEE-431F-9011-BC3525A43AA1}"/>
                </a:ext>
              </a:extLst>
            </p:cNvPr>
            <p:cNvSpPr/>
            <p:nvPr/>
          </p:nvSpPr>
          <p:spPr bwMode="auto">
            <a:xfrm>
              <a:off x="1794803" y="1563500"/>
              <a:ext cx="180073" cy="137397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31B6368-9026-4430-A0A7-4A9C1279705E}"/>
                </a:ext>
              </a:extLst>
            </p:cNvPr>
            <p:cNvSpPr/>
            <p:nvPr/>
          </p:nvSpPr>
          <p:spPr bwMode="auto">
            <a:xfrm>
              <a:off x="1289677" y="1703476"/>
              <a:ext cx="2327387" cy="45719"/>
            </a:xfrm>
            <a:prstGeom prst="rect">
              <a:avLst/>
            </a:prstGeom>
            <a:solidFill>
              <a:schemeClr val="bg2"/>
            </a:solidFill>
            <a:ln w="5715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FAD8483-93FE-4315-BE3A-564C0DEBBEA2}"/>
                </a:ext>
              </a:extLst>
            </p:cNvPr>
            <p:cNvGrpSpPr/>
            <p:nvPr/>
          </p:nvGrpSpPr>
          <p:grpSpPr>
            <a:xfrm rot="3184359">
              <a:off x="3291609" y="1564371"/>
              <a:ext cx="736307" cy="181770"/>
              <a:chOff x="3274941" y="1519127"/>
              <a:chExt cx="736307" cy="181770"/>
            </a:xfrm>
          </p:grpSpPr>
          <p:sp>
            <p:nvSpPr>
              <p:cNvPr id="122" name="Cylinder 121">
                <a:extLst>
                  <a:ext uri="{FF2B5EF4-FFF2-40B4-BE49-F238E27FC236}">
                    <a16:creationId xmlns:a16="http://schemas.microsoft.com/office/drawing/2014/main" id="{EE8C3B35-4E0C-4342-9CCC-09A852E51BBB}"/>
                  </a:ext>
                </a:extLst>
              </p:cNvPr>
              <p:cNvSpPr/>
              <p:nvPr/>
            </p:nvSpPr>
            <p:spPr bwMode="auto">
              <a:xfrm>
                <a:off x="3553753" y="1563500"/>
                <a:ext cx="180073" cy="137397"/>
              </a:xfrm>
              <a:prstGeom prst="can">
                <a:avLst/>
              </a:prstGeom>
              <a:solidFill>
                <a:schemeClr val="bg2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A826344-25E9-47B6-960A-83B4A89A0754}"/>
                  </a:ext>
                </a:extLst>
              </p:cNvPr>
              <p:cNvSpPr/>
              <p:nvPr/>
            </p:nvSpPr>
            <p:spPr bwMode="auto">
              <a:xfrm flipV="1">
                <a:off x="3274941" y="1519127"/>
                <a:ext cx="736307" cy="83283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58C1D18-636B-459C-8426-B1BE430CFC2D}"/>
                </a:ext>
              </a:extLst>
            </p:cNvPr>
            <p:cNvSpPr/>
            <p:nvPr/>
          </p:nvSpPr>
          <p:spPr bwMode="auto">
            <a:xfrm flipV="1">
              <a:off x="1515991" y="1519127"/>
              <a:ext cx="736307" cy="8328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4F352F0-48C5-4CF7-AC6F-D1B5E0F7A106}"/>
                </a:ext>
              </a:extLst>
            </p:cNvPr>
            <p:cNvSpPr/>
            <p:nvPr/>
          </p:nvSpPr>
          <p:spPr bwMode="auto">
            <a:xfrm>
              <a:off x="1186205" y="1646704"/>
              <a:ext cx="321201" cy="45719"/>
            </a:xfrm>
            <a:custGeom>
              <a:avLst/>
              <a:gdLst>
                <a:gd name="connsiteX0" fmla="*/ 14 w 454896"/>
                <a:gd name="connsiteY0" fmla="*/ 31093 h 47499"/>
                <a:gd name="connsiteX1" fmla="*/ 396254 w 454896"/>
                <a:gd name="connsiteY1" fmla="*/ 46333 h 47499"/>
                <a:gd name="connsiteX2" fmla="*/ 411494 w 454896"/>
                <a:gd name="connsiteY2" fmla="*/ 613 h 47499"/>
                <a:gd name="connsiteX3" fmla="*/ 14 w 454896"/>
                <a:gd name="connsiteY3" fmla="*/ 31093 h 4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896" h="47499">
                  <a:moveTo>
                    <a:pt x="14" y="31093"/>
                  </a:moveTo>
                  <a:cubicBezTo>
                    <a:pt x="-2526" y="38713"/>
                    <a:pt x="327674" y="51413"/>
                    <a:pt x="396254" y="46333"/>
                  </a:cubicBezTo>
                  <a:cubicBezTo>
                    <a:pt x="464834" y="41253"/>
                    <a:pt x="477534" y="5693"/>
                    <a:pt x="411494" y="613"/>
                  </a:cubicBezTo>
                  <a:cubicBezTo>
                    <a:pt x="345454" y="-4467"/>
                    <a:pt x="2554" y="23473"/>
                    <a:pt x="14" y="31093"/>
                  </a:cubicBezTo>
                  <a:close/>
                </a:path>
              </a:pathLst>
            </a:cu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DADD96F-A0BD-4EFF-A426-92FC7314EE73}"/>
                </a:ext>
              </a:extLst>
            </p:cNvPr>
            <p:cNvSpPr/>
            <p:nvPr/>
          </p:nvSpPr>
          <p:spPr bwMode="auto">
            <a:xfrm>
              <a:off x="2171195" y="1589186"/>
              <a:ext cx="823221" cy="114829"/>
            </a:xfrm>
            <a:custGeom>
              <a:avLst/>
              <a:gdLst>
                <a:gd name="connsiteX0" fmla="*/ 14 w 454896"/>
                <a:gd name="connsiteY0" fmla="*/ 31093 h 47499"/>
                <a:gd name="connsiteX1" fmla="*/ 396254 w 454896"/>
                <a:gd name="connsiteY1" fmla="*/ 46333 h 47499"/>
                <a:gd name="connsiteX2" fmla="*/ 411494 w 454896"/>
                <a:gd name="connsiteY2" fmla="*/ 613 h 47499"/>
                <a:gd name="connsiteX3" fmla="*/ 14 w 454896"/>
                <a:gd name="connsiteY3" fmla="*/ 31093 h 47499"/>
                <a:gd name="connsiteX0" fmla="*/ 2085 w 441143"/>
                <a:gd name="connsiteY0" fmla="*/ 54756 h 71466"/>
                <a:gd name="connsiteX1" fmla="*/ 398325 w 441143"/>
                <a:gd name="connsiteY1" fmla="*/ 69996 h 71466"/>
                <a:gd name="connsiteX2" fmla="*/ 413565 w 441143"/>
                <a:gd name="connsiteY2" fmla="*/ 24276 h 71466"/>
                <a:gd name="connsiteX3" fmla="*/ 249396 w 441143"/>
                <a:gd name="connsiteY3" fmla="*/ 927 h 71466"/>
                <a:gd name="connsiteX4" fmla="*/ 2085 w 441143"/>
                <a:gd name="connsiteY4" fmla="*/ 54756 h 7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43" h="71466">
                  <a:moveTo>
                    <a:pt x="2085" y="54756"/>
                  </a:moveTo>
                  <a:cubicBezTo>
                    <a:pt x="26906" y="66267"/>
                    <a:pt x="329745" y="75076"/>
                    <a:pt x="398325" y="69996"/>
                  </a:cubicBezTo>
                  <a:cubicBezTo>
                    <a:pt x="466905" y="64916"/>
                    <a:pt x="438386" y="35787"/>
                    <a:pt x="413565" y="24276"/>
                  </a:cubicBezTo>
                  <a:cubicBezTo>
                    <a:pt x="388744" y="12765"/>
                    <a:pt x="317976" y="-4153"/>
                    <a:pt x="249396" y="927"/>
                  </a:cubicBezTo>
                  <a:cubicBezTo>
                    <a:pt x="180816" y="6007"/>
                    <a:pt x="-22736" y="43245"/>
                    <a:pt x="2085" y="54756"/>
                  </a:cubicBezTo>
                  <a:close/>
                </a:path>
              </a:pathLst>
            </a:cu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 dirty="0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30B93C4-2AF2-4171-B0B6-BE3A350280A9}"/>
                </a:ext>
              </a:extLst>
            </p:cNvPr>
            <p:cNvGrpSpPr/>
            <p:nvPr/>
          </p:nvGrpSpPr>
          <p:grpSpPr>
            <a:xfrm rot="5400000" flipH="1">
              <a:off x="2683537" y="1724353"/>
              <a:ext cx="142766" cy="142766"/>
              <a:chOff x="6836475" y="4856671"/>
              <a:chExt cx="395027" cy="395027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078D9574-09FE-45AC-A4DB-A2EF346573D5}"/>
                  </a:ext>
                </a:extLst>
              </p:cNvPr>
              <p:cNvSpPr/>
              <p:nvPr/>
            </p:nvSpPr>
            <p:spPr bwMode="auto">
              <a:xfrm>
                <a:off x="6836475" y="4856671"/>
                <a:ext cx="395027" cy="395027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85D690C9-E546-4D2A-BF39-B782B2C5857B}"/>
                  </a:ext>
                </a:extLst>
              </p:cNvPr>
              <p:cNvSpPr/>
              <p:nvPr/>
            </p:nvSpPr>
            <p:spPr bwMode="auto">
              <a:xfrm rot="10800000">
                <a:off x="6852834" y="4873029"/>
                <a:ext cx="362310" cy="362310"/>
              </a:xfrm>
              <a:custGeom>
                <a:avLst/>
                <a:gdLst>
                  <a:gd name="connsiteX0" fmla="*/ 181155 w 362310"/>
                  <a:gd name="connsiteY0" fmla="*/ 181155 h 362310"/>
                  <a:gd name="connsiteX1" fmla="*/ 0 w 362310"/>
                  <a:gd name="connsiteY1" fmla="*/ 181155 h 362310"/>
                  <a:gd name="connsiteX2" fmla="*/ 53490 w 362310"/>
                  <a:gd name="connsiteY2" fmla="*/ 52630 h 362310"/>
                  <a:gd name="connsiteX3" fmla="*/ 182371 w 362310"/>
                  <a:gd name="connsiteY3" fmla="*/ 4 h 362310"/>
                  <a:gd name="connsiteX4" fmla="*/ 181155 w 362310"/>
                  <a:gd name="connsiteY4" fmla="*/ 181155 h 362310"/>
                  <a:gd name="connsiteX5" fmla="*/ 179939 w 362310"/>
                  <a:gd name="connsiteY5" fmla="*/ 362306 h 362310"/>
                  <a:gd name="connsiteX6" fmla="*/ 181155 w 362310"/>
                  <a:gd name="connsiteY6" fmla="*/ 181155 h 362310"/>
                  <a:gd name="connsiteX7" fmla="*/ 362310 w 362310"/>
                  <a:gd name="connsiteY7" fmla="*/ 181155 h 362310"/>
                  <a:gd name="connsiteX8" fmla="*/ 308820 w 362310"/>
                  <a:gd name="connsiteY8" fmla="*/ 309680 h 362310"/>
                  <a:gd name="connsiteX9" fmla="*/ 179939 w 362310"/>
                  <a:gd name="connsiteY9" fmla="*/ 362306 h 36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310" h="362310">
                    <a:moveTo>
                      <a:pt x="181155" y="181155"/>
                    </a:moveTo>
                    <a:lnTo>
                      <a:pt x="0" y="181155"/>
                    </a:lnTo>
                    <a:cubicBezTo>
                      <a:pt x="0" y="132899"/>
                      <a:pt x="19253" y="86637"/>
                      <a:pt x="53490" y="52630"/>
                    </a:cubicBezTo>
                    <a:cubicBezTo>
                      <a:pt x="87727" y="18623"/>
                      <a:pt x="134117" y="-320"/>
                      <a:pt x="182371" y="4"/>
                    </a:cubicBezTo>
                    <a:cubicBezTo>
                      <a:pt x="181966" y="60388"/>
                      <a:pt x="181560" y="120771"/>
                      <a:pt x="181155" y="181155"/>
                    </a:cubicBezTo>
                    <a:close/>
                    <a:moveTo>
                      <a:pt x="179939" y="362306"/>
                    </a:moveTo>
                    <a:cubicBezTo>
                      <a:pt x="180344" y="301922"/>
                      <a:pt x="180750" y="241539"/>
                      <a:pt x="181155" y="181155"/>
                    </a:cubicBezTo>
                    <a:lnTo>
                      <a:pt x="362310" y="181155"/>
                    </a:lnTo>
                    <a:cubicBezTo>
                      <a:pt x="362310" y="229411"/>
                      <a:pt x="343057" y="275673"/>
                      <a:pt x="308820" y="309680"/>
                    </a:cubicBezTo>
                    <a:cubicBezTo>
                      <a:pt x="274583" y="343687"/>
                      <a:pt x="228193" y="362630"/>
                      <a:pt x="179939" y="36230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</p:grpSp>
        <p:sp>
          <p:nvSpPr>
            <p:cNvPr id="180" name="Arrow: Down 179">
              <a:extLst>
                <a:ext uri="{FF2B5EF4-FFF2-40B4-BE49-F238E27FC236}">
                  <a16:creationId xmlns:a16="http://schemas.microsoft.com/office/drawing/2014/main" id="{44E28661-5617-4C59-AB6B-2108F6F92667}"/>
                </a:ext>
              </a:extLst>
            </p:cNvPr>
            <p:cNvSpPr/>
            <p:nvPr/>
          </p:nvSpPr>
          <p:spPr bwMode="auto">
            <a:xfrm>
              <a:off x="1272526" y="1796618"/>
              <a:ext cx="121992" cy="248403"/>
            </a:xfrm>
            <a:prstGeom prst="downArrow">
              <a:avLst/>
            </a:prstGeom>
            <a:solidFill>
              <a:srgbClr val="FF9999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79C4CE-BDA6-4E24-BAF2-0254EC3F81DF}"/>
                </a:ext>
              </a:extLst>
            </p:cNvPr>
            <p:cNvCxnSpPr>
              <a:cxnSpLocks/>
              <a:stCxn id="139" idx="0"/>
            </p:cNvCxnSpPr>
            <p:nvPr/>
          </p:nvCxnSpPr>
          <p:spPr bwMode="auto">
            <a:xfrm flipV="1">
              <a:off x="3665840" y="1286450"/>
              <a:ext cx="499760" cy="36423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215CCCCC-E1C6-4508-85F1-4F12DEA1FDF9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666067" y="1294425"/>
              <a:ext cx="0" cy="35056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6C37E513-BAC4-4EAB-BA01-E2BC95442A1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80503" y="1017917"/>
              <a:ext cx="0" cy="63277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A5105A69-A538-4473-A6C4-AAA838EC2BEE}"/>
                </a:ext>
              </a:extLst>
            </p:cNvPr>
            <p:cNvCxnSpPr>
              <a:cxnSpLocks/>
              <a:stCxn id="139" idx="0"/>
            </p:cNvCxnSpPr>
            <p:nvPr/>
          </p:nvCxnSpPr>
          <p:spPr bwMode="auto">
            <a:xfrm>
              <a:off x="3665840" y="1650689"/>
              <a:ext cx="509285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8734914-5DA0-4ACB-A9CD-7CEF5DD6C093}"/>
                </a:ext>
              </a:extLst>
            </p:cNvPr>
            <p:cNvSpPr/>
            <p:nvPr/>
          </p:nvSpPr>
          <p:spPr bwMode="auto">
            <a:xfrm>
              <a:off x="3648075" y="1289050"/>
              <a:ext cx="527050" cy="355600"/>
            </a:xfrm>
            <a:custGeom>
              <a:avLst/>
              <a:gdLst>
                <a:gd name="connsiteX0" fmla="*/ 0 w 527050"/>
                <a:gd name="connsiteY0" fmla="*/ 0 h 355600"/>
                <a:gd name="connsiteX1" fmla="*/ 527050 w 527050"/>
                <a:gd name="connsiteY1" fmla="*/ 0 h 355600"/>
                <a:gd name="connsiteX2" fmla="*/ 527050 w 527050"/>
                <a:gd name="connsiteY2" fmla="*/ 35560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7050" h="355600">
                  <a:moveTo>
                    <a:pt x="0" y="0"/>
                  </a:moveTo>
                  <a:lnTo>
                    <a:pt x="527050" y="0"/>
                  </a:lnTo>
                  <a:lnTo>
                    <a:pt x="527050" y="35560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0CB7D-E8A0-453B-9498-95C69116FD28}"/>
              </a:ext>
            </a:extLst>
          </p:cNvPr>
          <p:cNvGrpSpPr/>
          <p:nvPr/>
        </p:nvGrpSpPr>
        <p:grpSpPr>
          <a:xfrm>
            <a:off x="917260" y="1956828"/>
            <a:ext cx="4297290" cy="1306483"/>
            <a:chOff x="306391" y="1688624"/>
            <a:chExt cx="4297290" cy="1306483"/>
          </a:xfrm>
        </p:grpSpPr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D8806C59-9CAC-4C8F-804A-789AEFAF6128}"/>
                </a:ext>
              </a:extLst>
            </p:cNvPr>
            <p:cNvSpPr/>
            <p:nvPr/>
          </p:nvSpPr>
          <p:spPr bwMode="auto">
            <a:xfrm rot="16200000" flipV="1">
              <a:off x="1245346" y="2562653"/>
              <a:ext cx="761207" cy="10370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B3DE4AF9-AA50-4BA8-8A2B-340F91AA87E0}"/>
                </a:ext>
              </a:extLst>
            </p:cNvPr>
            <p:cNvSpPr/>
            <p:nvPr/>
          </p:nvSpPr>
          <p:spPr bwMode="auto">
            <a:xfrm rot="16200000">
              <a:off x="2297546" y="1788643"/>
              <a:ext cx="454296" cy="1641685"/>
            </a:xfrm>
            <a:custGeom>
              <a:avLst/>
              <a:gdLst>
                <a:gd name="connsiteX0" fmla="*/ 283465 w 283465"/>
                <a:gd name="connsiteY0" fmla="*/ 363752 h 1643436"/>
                <a:gd name="connsiteX1" fmla="*/ 283465 w 283465"/>
                <a:gd name="connsiteY1" fmla="*/ 1122686 h 1643436"/>
                <a:gd name="connsiteX2" fmla="*/ 283388 w 283465"/>
                <a:gd name="connsiteY2" fmla="*/ 1122686 h 1643436"/>
                <a:gd name="connsiteX3" fmla="*/ 283465 w 283465"/>
                <a:gd name="connsiteY3" fmla="*/ 1124092 h 1643436"/>
                <a:gd name="connsiteX4" fmla="*/ 143065 w 283465"/>
                <a:gd name="connsiteY4" fmla="*/ 1643436 h 1643436"/>
                <a:gd name="connsiteX5" fmla="*/ 2665 w 283465"/>
                <a:gd name="connsiteY5" fmla="*/ 1124092 h 1643436"/>
                <a:gd name="connsiteX6" fmla="*/ 2741 w 283465"/>
                <a:gd name="connsiteY6" fmla="*/ 1122686 h 1643436"/>
                <a:gd name="connsiteX7" fmla="*/ 2666 w 283465"/>
                <a:gd name="connsiteY7" fmla="*/ 1122686 h 1643436"/>
                <a:gd name="connsiteX8" fmla="*/ 2666 w 283465"/>
                <a:gd name="connsiteY8" fmla="*/ 364395 h 1643436"/>
                <a:gd name="connsiteX9" fmla="*/ 0 w 283465"/>
                <a:gd name="connsiteY9" fmla="*/ 364395 h 1643436"/>
                <a:gd name="connsiteX10" fmla="*/ 70866 w 283465"/>
                <a:gd name="connsiteY10" fmla="*/ 0 h 1643436"/>
                <a:gd name="connsiteX11" fmla="*/ 212598 w 283465"/>
                <a:gd name="connsiteY11" fmla="*/ 0 h 1643436"/>
                <a:gd name="connsiteX12" fmla="*/ 283339 w 283465"/>
                <a:gd name="connsiteY12" fmla="*/ 363752 h 164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3465" h="1643436">
                  <a:moveTo>
                    <a:pt x="283465" y="363752"/>
                  </a:moveTo>
                  <a:lnTo>
                    <a:pt x="283465" y="1122686"/>
                  </a:lnTo>
                  <a:lnTo>
                    <a:pt x="283388" y="1122686"/>
                  </a:lnTo>
                  <a:lnTo>
                    <a:pt x="283465" y="1124092"/>
                  </a:lnTo>
                  <a:cubicBezTo>
                    <a:pt x="283465" y="1410918"/>
                    <a:pt x="220606" y="1643436"/>
                    <a:pt x="143065" y="1643436"/>
                  </a:cubicBezTo>
                  <a:cubicBezTo>
                    <a:pt x="65524" y="1643436"/>
                    <a:pt x="2665" y="1410918"/>
                    <a:pt x="2665" y="1124092"/>
                  </a:cubicBezTo>
                  <a:lnTo>
                    <a:pt x="2741" y="1122686"/>
                  </a:lnTo>
                  <a:lnTo>
                    <a:pt x="2666" y="1122686"/>
                  </a:lnTo>
                  <a:lnTo>
                    <a:pt x="2666" y="364395"/>
                  </a:lnTo>
                  <a:lnTo>
                    <a:pt x="0" y="364395"/>
                  </a:lnTo>
                  <a:lnTo>
                    <a:pt x="70866" y="0"/>
                  </a:lnTo>
                  <a:lnTo>
                    <a:pt x="212598" y="0"/>
                  </a:lnTo>
                  <a:lnTo>
                    <a:pt x="283339" y="36375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82" name="Trapezoid 281">
              <a:extLst>
                <a:ext uri="{FF2B5EF4-FFF2-40B4-BE49-F238E27FC236}">
                  <a16:creationId xmlns:a16="http://schemas.microsoft.com/office/drawing/2014/main" id="{16E44146-BCA7-4D23-A6B6-B37411BAFBFA}"/>
                </a:ext>
              </a:extLst>
            </p:cNvPr>
            <p:cNvSpPr/>
            <p:nvPr/>
          </p:nvSpPr>
          <p:spPr bwMode="auto">
            <a:xfrm>
              <a:off x="306391" y="1688624"/>
              <a:ext cx="486306" cy="584284"/>
            </a:xfrm>
            <a:prstGeom prst="trapezoid">
              <a:avLst/>
            </a:pr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/>
            </a:p>
          </p:txBody>
        </p:sp>
        <p:sp>
          <p:nvSpPr>
            <p:cNvPr id="283" name="Cylinder 282">
              <a:extLst>
                <a:ext uri="{FF2B5EF4-FFF2-40B4-BE49-F238E27FC236}">
                  <a16:creationId xmlns:a16="http://schemas.microsoft.com/office/drawing/2014/main" id="{BDD14FD7-3B1B-442A-83B9-27F8E2BA5052}"/>
                </a:ext>
              </a:extLst>
            </p:cNvPr>
            <p:cNvSpPr/>
            <p:nvPr/>
          </p:nvSpPr>
          <p:spPr bwMode="auto">
            <a:xfrm>
              <a:off x="1247933" y="2108084"/>
              <a:ext cx="272635" cy="208022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84" name="Cylinder 283">
              <a:extLst>
                <a:ext uri="{FF2B5EF4-FFF2-40B4-BE49-F238E27FC236}">
                  <a16:creationId xmlns:a16="http://schemas.microsoft.com/office/drawing/2014/main" id="{71CD6487-97A3-43C6-8F3C-7823663A3A53}"/>
                </a:ext>
              </a:extLst>
            </p:cNvPr>
            <p:cNvSpPr/>
            <p:nvPr/>
          </p:nvSpPr>
          <p:spPr bwMode="auto">
            <a:xfrm>
              <a:off x="3911023" y="2108084"/>
              <a:ext cx="272635" cy="208022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11573FE4-881D-4CCD-B780-08BE0AD277A9}"/>
                </a:ext>
              </a:extLst>
            </p:cNvPr>
            <p:cNvSpPr/>
            <p:nvPr/>
          </p:nvSpPr>
          <p:spPr bwMode="auto">
            <a:xfrm>
              <a:off x="483161" y="2320011"/>
              <a:ext cx="3962291" cy="69220"/>
            </a:xfrm>
            <a:prstGeom prst="rect">
              <a:avLst/>
            </a:prstGeom>
            <a:solidFill>
              <a:schemeClr val="bg2"/>
            </a:solidFill>
            <a:ln w="5715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A2E650D4-D4D1-4376-93C4-A2AFD02CFDD6}"/>
                </a:ext>
              </a:extLst>
            </p:cNvPr>
            <p:cNvSpPr/>
            <p:nvPr/>
          </p:nvSpPr>
          <p:spPr bwMode="auto">
            <a:xfrm flipV="1">
              <a:off x="3488895" y="2040903"/>
              <a:ext cx="1114786" cy="126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79F9DBB-3629-4357-9DD8-5424553ECFA6}"/>
                </a:ext>
              </a:extLst>
            </p:cNvPr>
            <p:cNvSpPr/>
            <p:nvPr/>
          </p:nvSpPr>
          <p:spPr bwMode="auto">
            <a:xfrm flipV="1">
              <a:off x="825805" y="2040903"/>
              <a:ext cx="1114786" cy="12609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AB32803-212D-4960-9F63-C99EBAF1D1FE}"/>
                </a:ext>
              </a:extLst>
            </p:cNvPr>
            <p:cNvSpPr/>
            <p:nvPr/>
          </p:nvSpPr>
          <p:spPr bwMode="auto">
            <a:xfrm>
              <a:off x="326502" y="2234057"/>
              <a:ext cx="486306" cy="69220"/>
            </a:xfrm>
            <a:custGeom>
              <a:avLst/>
              <a:gdLst>
                <a:gd name="connsiteX0" fmla="*/ 14 w 454896"/>
                <a:gd name="connsiteY0" fmla="*/ 31093 h 47499"/>
                <a:gd name="connsiteX1" fmla="*/ 396254 w 454896"/>
                <a:gd name="connsiteY1" fmla="*/ 46333 h 47499"/>
                <a:gd name="connsiteX2" fmla="*/ 411494 w 454896"/>
                <a:gd name="connsiteY2" fmla="*/ 613 h 47499"/>
                <a:gd name="connsiteX3" fmla="*/ 14 w 454896"/>
                <a:gd name="connsiteY3" fmla="*/ 31093 h 4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896" h="47499">
                  <a:moveTo>
                    <a:pt x="14" y="31093"/>
                  </a:moveTo>
                  <a:cubicBezTo>
                    <a:pt x="-2526" y="38713"/>
                    <a:pt x="327674" y="51413"/>
                    <a:pt x="396254" y="46333"/>
                  </a:cubicBezTo>
                  <a:cubicBezTo>
                    <a:pt x="464834" y="41253"/>
                    <a:pt x="477534" y="5693"/>
                    <a:pt x="411494" y="613"/>
                  </a:cubicBezTo>
                  <a:cubicBezTo>
                    <a:pt x="345454" y="-4467"/>
                    <a:pt x="2554" y="23473"/>
                    <a:pt x="14" y="31093"/>
                  </a:cubicBezTo>
                  <a:close/>
                </a:path>
              </a:pathLst>
            </a:cu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F64BD01-29AE-4196-B0FF-2EFE89A6D6AE}"/>
                </a:ext>
              </a:extLst>
            </p:cNvPr>
            <p:cNvSpPr/>
            <p:nvPr/>
          </p:nvSpPr>
          <p:spPr bwMode="auto">
            <a:xfrm>
              <a:off x="1817799" y="2146974"/>
              <a:ext cx="1246375" cy="173854"/>
            </a:xfrm>
            <a:custGeom>
              <a:avLst/>
              <a:gdLst>
                <a:gd name="connsiteX0" fmla="*/ 14 w 454896"/>
                <a:gd name="connsiteY0" fmla="*/ 31093 h 47499"/>
                <a:gd name="connsiteX1" fmla="*/ 396254 w 454896"/>
                <a:gd name="connsiteY1" fmla="*/ 46333 h 47499"/>
                <a:gd name="connsiteX2" fmla="*/ 411494 w 454896"/>
                <a:gd name="connsiteY2" fmla="*/ 613 h 47499"/>
                <a:gd name="connsiteX3" fmla="*/ 14 w 454896"/>
                <a:gd name="connsiteY3" fmla="*/ 31093 h 47499"/>
                <a:gd name="connsiteX0" fmla="*/ 2085 w 441143"/>
                <a:gd name="connsiteY0" fmla="*/ 54756 h 71466"/>
                <a:gd name="connsiteX1" fmla="*/ 398325 w 441143"/>
                <a:gd name="connsiteY1" fmla="*/ 69996 h 71466"/>
                <a:gd name="connsiteX2" fmla="*/ 413565 w 441143"/>
                <a:gd name="connsiteY2" fmla="*/ 24276 h 71466"/>
                <a:gd name="connsiteX3" fmla="*/ 249396 w 441143"/>
                <a:gd name="connsiteY3" fmla="*/ 927 h 71466"/>
                <a:gd name="connsiteX4" fmla="*/ 2085 w 441143"/>
                <a:gd name="connsiteY4" fmla="*/ 54756 h 7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43" h="71466">
                  <a:moveTo>
                    <a:pt x="2085" y="54756"/>
                  </a:moveTo>
                  <a:cubicBezTo>
                    <a:pt x="26906" y="66267"/>
                    <a:pt x="329745" y="75076"/>
                    <a:pt x="398325" y="69996"/>
                  </a:cubicBezTo>
                  <a:cubicBezTo>
                    <a:pt x="466905" y="64916"/>
                    <a:pt x="438386" y="35787"/>
                    <a:pt x="413565" y="24276"/>
                  </a:cubicBezTo>
                  <a:cubicBezTo>
                    <a:pt x="388744" y="12765"/>
                    <a:pt x="317976" y="-4153"/>
                    <a:pt x="249396" y="927"/>
                  </a:cubicBezTo>
                  <a:cubicBezTo>
                    <a:pt x="180816" y="6007"/>
                    <a:pt x="-22736" y="43245"/>
                    <a:pt x="2085" y="54756"/>
                  </a:cubicBezTo>
                  <a:close/>
                </a:path>
              </a:pathLst>
            </a:custGeom>
            <a:solidFill>
              <a:srgbClr val="FF99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9EAB57BA-5CD6-4C5F-8BF5-3353AFB39FEC}"/>
                </a:ext>
              </a:extLst>
            </p:cNvPr>
            <p:cNvGrpSpPr/>
            <p:nvPr/>
          </p:nvGrpSpPr>
          <p:grpSpPr>
            <a:xfrm rot="5400000" flipH="1">
              <a:off x="2593496" y="2351620"/>
              <a:ext cx="216151" cy="216151"/>
              <a:chOff x="6836475" y="4856671"/>
              <a:chExt cx="395027" cy="395027"/>
            </a:xfrm>
          </p:grpSpPr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D9B1EE67-4922-4130-AE79-644FCB5F3643}"/>
                  </a:ext>
                </a:extLst>
              </p:cNvPr>
              <p:cNvSpPr/>
              <p:nvPr/>
            </p:nvSpPr>
            <p:spPr bwMode="auto">
              <a:xfrm>
                <a:off x="6836475" y="4856671"/>
                <a:ext cx="395027" cy="395027"/>
              </a:xfrm>
              <a:prstGeom prst="ellipse">
                <a:avLst/>
              </a:prstGeom>
              <a:solidFill>
                <a:schemeClr val="tx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04030EAC-8A89-4D26-96C4-F8E37C8A2227}"/>
                  </a:ext>
                </a:extLst>
              </p:cNvPr>
              <p:cNvSpPr/>
              <p:nvPr/>
            </p:nvSpPr>
            <p:spPr bwMode="auto">
              <a:xfrm rot="10800000">
                <a:off x="6852834" y="4873029"/>
                <a:ext cx="362310" cy="362310"/>
              </a:xfrm>
              <a:custGeom>
                <a:avLst/>
                <a:gdLst>
                  <a:gd name="connsiteX0" fmla="*/ 181155 w 362310"/>
                  <a:gd name="connsiteY0" fmla="*/ 181155 h 362310"/>
                  <a:gd name="connsiteX1" fmla="*/ 0 w 362310"/>
                  <a:gd name="connsiteY1" fmla="*/ 181155 h 362310"/>
                  <a:gd name="connsiteX2" fmla="*/ 53490 w 362310"/>
                  <a:gd name="connsiteY2" fmla="*/ 52630 h 362310"/>
                  <a:gd name="connsiteX3" fmla="*/ 182371 w 362310"/>
                  <a:gd name="connsiteY3" fmla="*/ 4 h 362310"/>
                  <a:gd name="connsiteX4" fmla="*/ 181155 w 362310"/>
                  <a:gd name="connsiteY4" fmla="*/ 181155 h 362310"/>
                  <a:gd name="connsiteX5" fmla="*/ 179939 w 362310"/>
                  <a:gd name="connsiteY5" fmla="*/ 362306 h 362310"/>
                  <a:gd name="connsiteX6" fmla="*/ 181155 w 362310"/>
                  <a:gd name="connsiteY6" fmla="*/ 181155 h 362310"/>
                  <a:gd name="connsiteX7" fmla="*/ 362310 w 362310"/>
                  <a:gd name="connsiteY7" fmla="*/ 181155 h 362310"/>
                  <a:gd name="connsiteX8" fmla="*/ 308820 w 362310"/>
                  <a:gd name="connsiteY8" fmla="*/ 309680 h 362310"/>
                  <a:gd name="connsiteX9" fmla="*/ 179939 w 362310"/>
                  <a:gd name="connsiteY9" fmla="*/ 362306 h 36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310" h="362310">
                    <a:moveTo>
                      <a:pt x="181155" y="181155"/>
                    </a:moveTo>
                    <a:lnTo>
                      <a:pt x="0" y="181155"/>
                    </a:lnTo>
                    <a:cubicBezTo>
                      <a:pt x="0" y="132899"/>
                      <a:pt x="19253" y="86637"/>
                      <a:pt x="53490" y="52630"/>
                    </a:cubicBezTo>
                    <a:cubicBezTo>
                      <a:pt x="87727" y="18623"/>
                      <a:pt x="134117" y="-320"/>
                      <a:pt x="182371" y="4"/>
                    </a:cubicBezTo>
                    <a:cubicBezTo>
                      <a:pt x="181966" y="60388"/>
                      <a:pt x="181560" y="120771"/>
                      <a:pt x="181155" y="181155"/>
                    </a:cubicBezTo>
                    <a:close/>
                    <a:moveTo>
                      <a:pt x="179939" y="362306"/>
                    </a:moveTo>
                    <a:cubicBezTo>
                      <a:pt x="180344" y="301922"/>
                      <a:pt x="180750" y="241539"/>
                      <a:pt x="181155" y="181155"/>
                    </a:cubicBezTo>
                    <a:lnTo>
                      <a:pt x="362310" y="181155"/>
                    </a:lnTo>
                    <a:cubicBezTo>
                      <a:pt x="362310" y="229411"/>
                      <a:pt x="343057" y="275673"/>
                      <a:pt x="308820" y="309680"/>
                    </a:cubicBezTo>
                    <a:cubicBezTo>
                      <a:pt x="274583" y="343687"/>
                      <a:pt x="228193" y="362630"/>
                      <a:pt x="179939" y="36230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latin typeface="Arial" pitchFamily="-110" charset="0"/>
                </a:endParaRPr>
              </a:p>
            </p:txBody>
          </p:sp>
        </p:grpSp>
        <p:sp>
          <p:nvSpPr>
            <p:cNvPr id="298" name="Arrow: Down 297">
              <a:extLst>
                <a:ext uri="{FF2B5EF4-FFF2-40B4-BE49-F238E27FC236}">
                  <a16:creationId xmlns:a16="http://schemas.microsoft.com/office/drawing/2014/main" id="{5D077E12-9191-4DD8-A931-F2D94B98096A}"/>
                </a:ext>
              </a:extLst>
            </p:cNvPr>
            <p:cNvSpPr/>
            <p:nvPr/>
          </p:nvSpPr>
          <p:spPr bwMode="auto">
            <a:xfrm>
              <a:off x="423740" y="2461030"/>
              <a:ext cx="184699" cy="376088"/>
            </a:xfrm>
            <a:prstGeom prst="downArrow">
              <a:avLst/>
            </a:prstGeom>
            <a:solidFill>
              <a:srgbClr val="FF9999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</p:grp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1DCA5008-D5F8-45CF-85BD-F9B21C215AEB}"/>
              </a:ext>
            </a:extLst>
          </p:cNvPr>
          <p:cNvCxnSpPr>
            <a:cxnSpLocks/>
          </p:cNvCxnSpPr>
          <p:nvPr/>
        </p:nvCxnSpPr>
        <p:spPr bwMode="auto">
          <a:xfrm flipV="1">
            <a:off x="1995119" y="1544071"/>
            <a:ext cx="0" cy="95803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791EBCF9-7727-4636-A628-7FE55B5D68C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654557" y="1971339"/>
            <a:ext cx="0" cy="53076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644744A0-C52E-4ABC-8FF7-FCEC6351CDDC}"/>
              </a:ext>
            </a:extLst>
          </p:cNvPr>
          <p:cNvCxnSpPr>
            <a:cxnSpLocks/>
          </p:cNvCxnSpPr>
          <p:nvPr/>
        </p:nvCxnSpPr>
        <p:spPr bwMode="auto">
          <a:xfrm flipV="1">
            <a:off x="2225661" y="2877689"/>
            <a:ext cx="410996" cy="987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10FCC61-1A01-4572-B753-F2D9450C70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8235" y="1523842"/>
            <a:ext cx="4637498" cy="1908453"/>
          </a:xfrm>
          <a:prstGeom prst="rect">
            <a:avLst/>
          </a:prstGeom>
        </p:spPr>
      </p:pic>
      <p:sp>
        <p:nvSpPr>
          <p:cNvPr id="48" name="Arc 47">
            <a:extLst>
              <a:ext uri="{FF2B5EF4-FFF2-40B4-BE49-F238E27FC236}">
                <a16:creationId xmlns:a16="http://schemas.microsoft.com/office/drawing/2014/main" id="{0C10C453-948F-42DD-9000-4C2243653DA1}"/>
              </a:ext>
            </a:extLst>
          </p:cNvPr>
          <p:cNvSpPr/>
          <p:nvPr/>
        </p:nvSpPr>
        <p:spPr bwMode="auto">
          <a:xfrm>
            <a:off x="4277724" y="4670126"/>
            <a:ext cx="842274" cy="842274"/>
          </a:xfrm>
          <a:prstGeom prst="arc">
            <a:avLst>
              <a:gd name="adj1" fmla="val 16200000"/>
              <a:gd name="adj2" fmla="val 1923001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4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B7AFEE-74C7-5455-4F89-E7003BE5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Powertrain Elements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07B87-077E-B8D4-DA93-3525833FC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Thorough state-of-the-art analysis of electric and hybrid vehicle  powertrains: Topologies and integrated energy management strategies -  ScienceDirect">
            <a:extLst>
              <a:ext uri="{FF2B5EF4-FFF2-40B4-BE49-F238E27FC236}">
                <a16:creationId xmlns:a16="http://schemas.microsoft.com/office/drawing/2014/main" id="{39500081-AC2A-22DA-5358-C952224A2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7163" y="4562475"/>
            <a:ext cx="509587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644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8E147B39-E546-4F26-B04F-232F988211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3158" y="3318243"/>
            <a:ext cx="3815677" cy="38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511487-F17E-4364-B43E-62413C85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Problem…Rotors in Edgewise Flow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C45726-30F3-4C5A-B5C2-8F17075209EE}"/>
              </a:ext>
            </a:extLst>
          </p:cNvPr>
          <p:cNvGrpSpPr/>
          <p:nvPr/>
        </p:nvGrpSpPr>
        <p:grpSpPr>
          <a:xfrm>
            <a:off x="483244" y="1464756"/>
            <a:ext cx="5465762" cy="4228655"/>
            <a:chOff x="1655762" y="1771650"/>
            <a:chExt cx="4629150" cy="3581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4A265D-0C3B-411F-B41C-728CF16E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5762" y="1771650"/>
              <a:ext cx="4629150" cy="35814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1495C8-3DC4-42EB-BBFF-7DF685F7153C}"/>
                </a:ext>
              </a:extLst>
            </p:cNvPr>
            <p:cNvGrpSpPr/>
            <p:nvPr/>
          </p:nvGrpSpPr>
          <p:grpSpPr>
            <a:xfrm>
              <a:off x="2105024" y="3414711"/>
              <a:ext cx="3233739" cy="285867"/>
              <a:chOff x="2105024" y="3443288"/>
              <a:chExt cx="3252073" cy="285867"/>
            </a:xfrm>
            <a:noFill/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3DB00B70-0625-44B5-88EB-EE5F3FC29C0C}"/>
                  </a:ext>
                </a:extLst>
              </p:cNvPr>
              <p:cNvSpPr/>
              <p:nvPr/>
            </p:nvSpPr>
            <p:spPr bwMode="auto">
              <a:xfrm>
                <a:off x="3914775" y="3443288"/>
                <a:ext cx="1442322" cy="285867"/>
              </a:xfrm>
              <a:custGeom>
                <a:avLst/>
                <a:gdLst>
                  <a:gd name="connsiteX0" fmla="*/ 55673 w 1534269"/>
                  <a:gd name="connsiteY0" fmla="*/ 162519 h 240100"/>
                  <a:gd name="connsiteX1" fmla="*/ 208073 w 1534269"/>
                  <a:gd name="connsiteY1" fmla="*/ 67269 h 240100"/>
                  <a:gd name="connsiteX2" fmla="*/ 531923 w 1534269"/>
                  <a:gd name="connsiteY2" fmla="*/ 594 h 240100"/>
                  <a:gd name="connsiteX3" fmla="*/ 1503473 w 1534269"/>
                  <a:gd name="connsiteY3" fmla="*/ 105369 h 240100"/>
                  <a:gd name="connsiteX4" fmla="*/ 1179623 w 1534269"/>
                  <a:gd name="connsiteY4" fmla="*/ 238719 h 240100"/>
                  <a:gd name="connsiteX5" fmla="*/ 55673 w 1534269"/>
                  <a:gd name="connsiteY5" fmla="*/ 162519 h 240100"/>
                  <a:gd name="connsiteX0" fmla="*/ 8977 w 1465621"/>
                  <a:gd name="connsiteY0" fmla="*/ 162519 h 249480"/>
                  <a:gd name="connsiteX1" fmla="*/ 161377 w 1465621"/>
                  <a:gd name="connsiteY1" fmla="*/ 67269 h 249480"/>
                  <a:gd name="connsiteX2" fmla="*/ 485227 w 1465621"/>
                  <a:gd name="connsiteY2" fmla="*/ 594 h 249480"/>
                  <a:gd name="connsiteX3" fmla="*/ 1456777 w 1465621"/>
                  <a:gd name="connsiteY3" fmla="*/ 105369 h 249480"/>
                  <a:gd name="connsiteX4" fmla="*/ 413790 w 1465621"/>
                  <a:gd name="connsiteY4" fmla="*/ 248244 h 249480"/>
                  <a:gd name="connsiteX5" fmla="*/ 8977 w 1465621"/>
                  <a:gd name="connsiteY5" fmla="*/ 162519 h 249480"/>
                  <a:gd name="connsiteX0" fmla="*/ 8977 w 1456182"/>
                  <a:gd name="connsiteY0" fmla="*/ 163680 h 249593"/>
                  <a:gd name="connsiteX1" fmla="*/ 161377 w 1456182"/>
                  <a:gd name="connsiteY1" fmla="*/ 68430 h 249593"/>
                  <a:gd name="connsiteX2" fmla="*/ 485227 w 1456182"/>
                  <a:gd name="connsiteY2" fmla="*/ 1755 h 249593"/>
                  <a:gd name="connsiteX3" fmla="*/ 1447252 w 1456182"/>
                  <a:gd name="connsiteY3" fmla="*/ 139867 h 249593"/>
                  <a:gd name="connsiteX4" fmla="*/ 413790 w 1456182"/>
                  <a:gd name="connsiteY4" fmla="*/ 249405 h 249593"/>
                  <a:gd name="connsiteX5" fmla="*/ 8977 w 1456182"/>
                  <a:gd name="connsiteY5" fmla="*/ 163680 h 249593"/>
                  <a:gd name="connsiteX0" fmla="*/ 8977 w 1451257"/>
                  <a:gd name="connsiteY0" fmla="*/ 163680 h 249593"/>
                  <a:gd name="connsiteX1" fmla="*/ 161377 w 1451257"/>
                  <a:gd name="connsiteY1" fmla="*/ 68430 h 249593"/>
                  <a:gd name="connsiteX2" fmla="*/ 485227 w 1451257"/>
                  <a:gd name="connsiteY2" fmla="*/ 1755 h 249593"/>
                  <a:gd name="connsiteX3" fmla="*/ 1447252 w 1451257"/>
                  <a:gd name="connsiteY3" fmla="*/ 139867 h 249593"/>
                  <a:gd name="connsiteX4" fmla="*/ 413790 w 1451257"/>
                  <a:gd name="connsiteY4" fmla="*/ 249405 h 249593"/>
                  <a:gd name="connsiteX5" fmla="*/ 8977 w 1451257"/>
                  <a:gd name="connsiteY5" fmla="*/ 163680 h 249593"/>
                  <a:gd name="connsiteX0" fmla="*/ 0 w 1442280"/>
                  <a:gd name="connsiteY0" fmla="*/ 161925 h 247838"/>
                  <a:gd name="connsiteX1" fmla="*/ 476250 w 1442280"/>
                  <a:gd name="connsiteY1" fmla="*/ 0 h 247838"/>
                  <a:gd name="connsiteX2" fmla="*/ 1438275 w 1442280"/>
                  <a:gd name="connsiteY2" fmla="*/ 138112 h 247838"/>
                  <a:gd name="connsiteX3" fmla="*/ 404813 w 1442280"/>
                  <a:gd name="connsiteY3" fmla="*/ 247650 h 247838"/>
                  <a:gd name="connsiteX4" fmla="*/ 0 w 1442280"/>
                  <a:gd name="connsiteY4" fmla="*/ 161925 h 247838"/>
                  <a:gd name="connsiteX0" fmla="*/ 0 w 1442280"/>
                  <a:gd name="connsiteY0" fmla="*/ 161925 h 247838"/>
                  <a:gd name="connsiteX1" fmla="*/ 476250 w 1442280"/>
                  <a:gd name="connsiteY1" fmla="*/ 0 h 247838"/>
                  <a:gd name="connsiteX2" fmla="*/ 1438275 w 1442280"/>
                  <a:gd name="connsiteY2" fmla="*/ 138112 h 247838"/>
                  <a:gd name="connsiteX3" fmla="*/ 404813 w 1442280"/>
                  <a:gd name="connsiteY3" fmla="*/ 247650 h 247838"/>
                  <a:gd name="connsiteX4" fmla="*/ 0 w 1442280"/>
                  <a:gd name="connsiteY4" fmla="*/ 161925 h 247838"/>
                  <a:gd name="connsiteX0" fmla="*/ 0 w 1442280"/>
                  <a:gd name="connsiteY0" fmla="*/ 161925 h 248105"/>
                  <a:gd name="connsiteX1" fmla="*/ 476250 w 1442280"/>
                  <a:gd name="connsiteY1" fmla="*/ 0 h 248105"/>
                  <a:gd name="connsiteX2" fmla="*/ 1438275 w 1442280"/>
                  <a:gd name="connsiteY2" fmla="*/ 138112 h 248105"/>
                  <a:gd name="connsiteX3" fmla="*/ 404813 w 1442280"/>
                  <a:gd name="connsiteY3" fmla="*/ 247650 h 248105"/>
                  <a:gd name="connsiteX4" fmla="*/ 0 w 1442280"/>
                  <a:gd name="connsiteY4" fmla="*/ 161925 h 248105"/>
                  <a:gd name="connsiteX0" fmla="*/ 0 w 1442322"/>
                  <a:gd name="connsiteY0" fmla="*/ 161925 h 323967"/>
                  <a:gd name="connsiteX1" fmla="*/ 476250 w 1442322"/>
                  <a:gd name="connsiteY1" fmla="*/ 0 h 323967"/>
                  <a:gd name="connsiteX2" fmla="*/ 1438275 w 1442322"/>
                  <a:gd name="connsiteY2" fmla="*/ 138112 h 323967"/>
                  <a:gd name="connsiteX3" fmla="*/ 414338 w 1442322"/>
                  <a:gd name="connsiteY3" fmla="*/ 323850 h 323967"/>
                  <a:gd name="connsiteX4" fmla="*/ 0 w 1442322"/>
                  <a:gd name="connsiteY4" fmla="*/ 161925 h 323967"/>
                  <a:gd name="connsiteX0" fmla="*/ 0 w 1442322"/>
                  <a:gd name="connsiteY0" fmla="*/ 123825 h 285867"/>
                  <a:gd name="connsiteX1" fmla="*/ 438150 w 1442322"/>
                  <a:gd name="connsiteY1" fmla="*/ 0 h 285867"/>
                  <a:gd name="connsiteX2" fmla="*/ 1438275 w 1442322"/>
                  <a:gd name="connsiteY2" fmla="*/ 100012 h 285867"/>
                  <a:gd name="connsiteX3" fmla="*/ 414338 w 1442322"/>
                  <a:gd name="connsiteY3" fmla="*/ 285750 h 285867"/>
                  <a:gd name="connsiteX4" fmla="*/ 0 w 1442322"/>
                  <a:gd name="connsiteY4" fmla="*/ 123825 h 28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322" h="285867">
                    <a:moveTo>
                      <a:pt x="0" y="123825"/>
                    </a:moveTo>
                    <a:cubicBezTo>
                      <a:pt x="11906" y="44450"/>
                      <a:pt x="198438" y="3969"/>
                      <a:pt x="438150" y="0"/>
                    </a:cubicBezTo>
                    <a:cubicBezTo>
                      <a:pt x="652462" y="11906"/>
                      <a:pt x="1330325" y="60325"/>
                      <a:pt x="1438275" y="100012"/>
                    </a:cubicBezTo>
                    <a:cubicBezTo>
                      <a:pt x="1508125" y="206374"/>
                      <a:pt x="654050" y="281781"/>
                      <a:pt x="414338" y="285750"/>
                    </a:cubicBezTo>
                    <a:cubicBezTo>
                      <a:pt x="174626" y="289719"/>
                      <a:pt x="46831" y="192087"/>
                      <a:pt x="0" y="123825"/>
                    </a:cubicBezTo>
                    <a:close/>
                  </a:path>
                </a:pathLst>
              </a:custGeom>
              <a:grp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latin typeface="Arial" pitchFamily="-110" charset="0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4AF7539-8519-48C2-BA7A-F9FDC4AA57D4}"/>
                  </a:ext>
                </a:extLst>
              </p:cNvPr>
              <p:cNvSpPr/>
              <p:nvPr/>
            </p:nvSpPr>
            <p:spPr bwMode="auto">
              <a:xfrm rot="10800000">
                <a:off x="2105024" y="3443288"/>
                <a:ext cx="1442322" cy="285867"/>
              </a:xfrm>
              <a:custGeom>
                <a:avLst/>
                <a:gdLst>
                  <a:gd name="connsiteX0" fmla="*/ 55673 w 1534269"/>
                  <a:gd name="connsiteY0" fmla="*/ 162519 h 240100"/>
                  <a:gd name="connsiteX1" fmla="*/ 208073 w 1534269"/>
                  <a:gd name="connsiteY1" fmla="*/ 67269 h 240100"/>
                  <a:gd name="connsiteX2" fmla="*/ 531923 w 1534269"/>
                  <a:gd name="connsiteY2" fmla="*/ 594 h 240100"/>
                  <a:gd name="connsiteX3" fmla="*/ 1503473 w 1534269"/>
                  <a:gd name="connsiteY3" fmla="*/ 105369 h 240100"/>
                  <a:gd name="connsiteX4" fmla="*/ 1179623 w 1534269"/>
                  <a:gd name="connsiteY4" fmla="*/ 238719 h 240100"/>
                  <a:gd name="connsiteX5" fmla="*/ 55673 w 1534269"/>
                  <a:gd name="connsiteY5" fmla="*/ 162519 h 240100"/>
                  <a:gd name="connsiteX0" fmla="*/ 8977 w 1465621"/>
                  <a:gd name="connsiteY0" fmla="*/ 162519 h 249480"/>
                  <a:gd name="connsiteX1" fmla="*/ 161377 w 1465621"/>
                  <a:gd name="connsiteY1" fmla="*/ 67269 h 249480"/>
                  <a:gd name="connsiteX2" fmla="*/ 485227 w 1465621"/>
                  <a:gd name="connsiteY2" fmla="*/ 594 h 249480"/>
                  <a:gd name="connsiteX3" fmla="*/ 1456777 w 1465621"/>
                  <a:gd name="connsiteY3" fmla="*/ 105369 h 249480"/>
                  <a:gd name="connsiteX4" fmla="*/ 413790 w 1465621"/>
                  <a:gd name="connsiteY4" fmla="*/ 248244 h 249480"/>
                  <a:gd name="connsiteX5" fmla="*/ 8977 w 1465621"/>
                  <a:gd name="connsiteY5" fmla="*/ 162519 h 249480"/>
                  <a:gd name="connsiteX0" fmla="*/ 8977 w 1456182"/>
                  <a:gd name="connsiteY0" fmla="*/ 163680 h 249593"/>
                  <a:gd name="connsiteX1" fmla="*/ 161377 w 1456182"/>
                  <a:gd name="connsiteY1" fmla="*/ 68430 h 249593"/>
                  <a:gd name="connsiteX2" fmla="*/ 485227 w 1456182"/>
                  <a:gd name="connsiteY2" fmla="*/ 1755 h 249593"/>
                  <a:gd name="connsiteX3" fmla="*/ 1447252 w 1456182"/>
                  <a:gd name="connsiteY3" fmla="*/ 139867 h 249593"/>
                  <a:gd name="connsiteX4" fmla="*/ 413790 w 1456182"/>
                  <a:gd name="connsiteY4" fmla="*/ 249405 h 249593"/>
                  <a:gd name="connsiteX5" fmla="*/ 8977 w 1456182"/>
                  <a:gd name="connsiteY5" fmla="*/ 163680 h 249593"/>
                  <a:gd name="connsiteX0" fmla="*/ 8977 w 1451257"/>
                  <a:gd name="connsiteY0" fmla="*/ 163680 h 249593"/>
                  <a:gd name="connsiteX1" fmla="*/ 161377 w 1451257"/>
                  <a:gd name="connsiteY1" fmla="*/ 68430 h 249593"/>
                  <a:gd name="connsiteX2" fmla="*/ 485227 w 1451257"/>
                  <a:gd name="connsiteY2" fmla="*/ 1755 h 249593"/>
                  <a:gd name="connsiteX3" fmla="*/ 1447252 w 1451257"/>
                  <a:gd name="connsiteY3" fmla="*/ 139867 h 249593"/>
                  <a:gd name="connsiteX4" fmla="*/ 413790 w 1451257"/>
                  <a:gd name="connsiteY4" fmla="*/ 249405 h 249593"/>
                  <a:gd name="connsiteX5" fmla="*/ 8977 w 1451257"/>
                  <a:gd name="connsiteY5" fmla="*/ 163680 h 249593"/>
                  <a:gd name="connsiteX0" fmla="*/ 0 w 1442280"/>
                  <a:gd name="connsiteY0" fmla="*/ 161925 h 247838"/>
                  <a:gd name="connsiteX1" fmla="*/ 476250 w 1442280"/>
                  <a:gd name="connsiteY1" fmla="*/ 0 h 247838"/>
                  <a:gd name="connsiteX2" fmla="*/ 1438275 w 1442280"/>
                  <a:gd name="connsiteY2" fmla="*/ 138112 h 247838"/>
                  <a:gd name="connsiteX3" fmla="*/ 404813 w 1442280"/>
                  <a:gd name="connsiteY3" fmla="*/ 247650 h 247838"/>
                  <a:gd name="connsiteX4" fmla="*/ 0 w 1442280"/>
                  <a:gd name="connsiteY4" fmla="*/ 161925 h 247838"/>
                  <a:gd name="connsiteX0" fmla="*/ 0 w 1442280"/>
                  <a:gd name="connsiteY0" fmla="*/ 161925 h 247838"/>
                  <a:gd name="connsiteX1" fmla="*/ 476250 w 1442280"/>
                  <a:gd name="connsiteY1" fmla="*/ 0 h 247838"/>
                  <a:gd name="connsiteX2" fmla="*/ 1438275 w 1442280"/>
                  <a:gd name="connsiteY2" fmla="*/ 138112 h 247838"/>
                  <a:gd name="connsiteX3" fmla="*/ 404813 w 1442280"/>
                  <a:gd name="connsiteY3" fmla="*/ 247650 h 247838"/>
                  <a:gd name="connsiteX4" fmla="*/ 0 w 1442280"/>
                  <a:gd name="connsiteY4" fmla="*/ 161925 h 247838"/>
                  <a:gd name="connsiteX0" fmla="*/ 0 w 1442280"/>
                  <a:gd name="connsiteY0" fmla="*/ 161925 h 248105"/>
                  <a:gd name="connsiteX1" fmla="*/ 476250 w 1442280"/>
                  <a:gd name="connsiteY1" fmla="*/ 0 h 248105"/>
                  <a:gd name="connsiteX2" fmla="*/ 1438275 w 1442280"/>
                  <a:gd name="connsiteY2" fmla="*/ 138112 h 248105"/>
                  <a:gd name="connsiteX3" fmla="*/ 404813 w 1442280"/>
                  <a:gd name="connsiteY3" fmla="*/ 247650 h 248105"/>
                  <a:gd name="connsiteX4" fmla="*/ 0 w 1442280"/>
                  <a:gd name="connsiteY4" fmla="*/ 161925 h 248105"/>
                  <a:gd name="connsiteX0" fmla="*/ 0 w 1442322"/>
                  <a:gd name="connsiteY0" fmla="*/ 161925 h 323967"/>
                  <a:gd name="connsiteX1" fmla="*/ 476250 w 1442322"/>
                  <a:gd name="connsiteY1" fmla="*/ 0 h 323967"/>
                  <a:gd name="connsiteX2" fmla="*/ 1438275 w 1442322"/>
                  <a:gd name="connsiteY2" fmla="*/ 138112 h 323967"/>
                  <a:gd name="connsiteX3" fmla="*/ 414338 w 1442322"/>
                  <a:gd name="connsiteY3" fmla="*/ 323850 h 323967"/>
                  <a:gd name="connsiteX4" fmla="*/ 0 w 1442322"/>
                  <a:gd name="connsiteY4" fmla="*/ 161925 h 323967"/>
                  <a:gd name="connsiteX0" fmla="*/ 0 w 1442322"/>
                  <a:gd name="connsiteY0" fmla="*/ 123825 h 285867"/>
                  <a:gd name="connsiteX1" fmla="*/ 438150 w 1442322"/>
                  <a:gd name="connsiteY1" fmla="*/ 0 h 285867"/>
                  <a:gd name="connsiteX2" fmla="*/ 1438275 w 1442322"/>
                  <a:gd name="connsiteY2" fmla="*/ 100012 h 285867"/>
                  <a:gd name="connsiteX3" fmla="*/ 414338 w 1442322"/>
                  <a:gd name="connsiteY3" fmla="*/ 285750 h 285867"/>
                  <a:gd name="connsiteX4" fmla="*/ 0 w 1442322"/>
                  <a:gd name="connsiteY4" fmla="*/ 123825 h 28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322" h="285867">
                    <a:moveTo>
                      <a:pt x="0" y="123825"/>
                    </a:moveTo>
                    <a:cubicBezTo>
                      <a:pt x="11906" y="44450"/>
                      <a:pt x="198438" y="3969"/>
                      <a:pt x="438150" y="0"/>
                    </a:cubicBezTo>
                    <a:cubicBezTo>
                      <a:pt x="652462" y="11906"/>
                      <a:pt x="1330325" y="60325"/>
                      <a:pt x="1438275" y="100012"/>
                    </a:cubicBezTo>
                    <a:cubicBezTo>
                      <a:pt x="1508125" y="206374"/>
                      <a:pt x="654050" y="281781"/>
                      <a:pt x="414338" y="285750"/>
                    </a:cubicBezTo>
                    <a:cubicBezTo>
                      <a:pt x="174626" y="289719"/>
                      <a:pt x="46831" y="192087"/>
                      <a:pt x="0" y="123825"/>
                    </a:cubicBezTo>
                    <a:close/>
                  </a:path>
                </a:pathLst>
              </a:custGeom>
              <a:grpFill/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latin typeface="Arial" pitchFamily="-110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A5428B7-EFFE-4911-986D-3F034803885B}"/>
              </a:ext>
            </a:extLst>
          </p:cNvPr>
          <p:cNvSpPr txBox="1"/>
          <p:nvPr/>
        </p:nvSpPr>
        <p:spPr>
          <a:xfrm>
            <a:off x="2356706" y="5994999"/>
            <a:ext cx="1158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Lift center (V=0)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E8B8F847-92AB-44E1-BE14-3DDF674C70F5}"/>
              </a:ext>
            </a:extLst>
          </p:cNvPr>
          <p:cNvSpPr/>
          <p:nvPr/>
        </p:nvSpPr>
        <p:spPr bwMode="auto">
          <a:xfrm>
            <a:off x="2856874" y="5767413"/>
            <a:ext cx="157751" cy="135992"/>
          </a:xfrm>
          <a:prstGeom prst="triangle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pitchFamily="-110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FA15AF6-C2E4-4D16-AB93-B98E39F30806}"/>
              </a:ext>
            </a:extLst>
          </p:cNvPr>
          <p:cNvSpPr/>
          <p:nvPr/>
        </p:nvSpPr>
        <p:spPr bwMode="auto">
          <a:xfrm>
            <a:off x="7769990" y="1759585"/>
            <a:ext cx="3981450" cy="2609850"/>
          </a:xfrm>
          <a:custGeom>
            <a:avLst/>
            <a:gdLst>
              <a:gd name="connsiteX0" fmla="*/ 0 w 3981450"/>
              <a:gd name="connsiteY0" fmla="*/ 0 h 2047875"/>
              <a:gd name="connsiteX1" fmla="*/ 0 w 3981450"/>
              <a:gd name="connsiteY1" fmla="*/ 2047875 h 2047875"/>
              <a:gd name="connsiteX2" fmla="*/ 3981450 w 3981450"/>
              <a:gd name="connsiteY2" fmla="*/ 2047875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1450" h="2047875">
                <a:moveTo>
                  <a:pt x="0" y="0"/>
                </a:moveTo>
                <a:lnTo>
                  <a:pt x="0" y="2047875"/>
                </a:lnTo>
                <a:lnTo>
                  <a:pt x="3981450" y="2047875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70BC62-925A-4E22-92F3-05890F0A1675}"/>
              </a:ext>
            </a:extLst>
          </p:cNvPr>
          <p:cNvSpPr txBox="1"/>
          <p:nvPr/>
        </p:nvSpPr>
        <p:spPr>
          <a:xfrm>
            <a:off x="10989500" y="4433991"/>
            <a:ext cx="94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Velocity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CDF1AB-2F8B-4B0F-8FB8-3E47B936FF36}"/>
              </a:ext>
            </a:extLst>
          </p:cNvPr>
          <p:cNvSpPr txBox="1"/>
          <p:nvPr/>
        </p:nvSpPr>
        <p:spPr>
          <a:xfrm>
            <a:off x="7097830" y="1928059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RPM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2F7F02-B280-46AD-8890-67335A0878DA}"/>
              </a:ext>
            </a:extLst>
          </p:cNvPr>
          <p:cNvSpPr txBox="1"/>
          <p:nvPr/>
        </p:nvSpPr>
        <p:spPr>
          <a:xfrm>
            <a:off x="7266946" y="4433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3CFE50-2C0C-4D4B-8053-508E0AE1BA31}"/>
              </a:ext>
            </a:extLst>
          </p:cNvPr>
          <p:cNvCxnSpPr/>
          <p:nvPr/>
        </p:nvCxnSpPr>
        <p:spPr bwMode="auto">
          <a:xfrm flipV="1">
            <a:off x="10802242" y="2235835"/>
            <a:ext cx="0" cy="2133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C3B237B-A29C-4075-AAB6-410FA8F29F62}"/>
              </a:ext>
            </a:extLst>
          </p:cNvPr>
          <p:cNvSpPr txBox="1"/>
          <p:nvPr/>
        </p:nvSpPr>
        <p:spPr>
          <a:xfrm rot="16200000">
            <a:off x="9986475" y="2246283"/>
            <a:ext cx="193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Vehicle stall speed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FEA7E1C-FA12-4028-8BF4-521E69E45418}"/>
              </a:ext>
            </a:extLst>
          </p:cNvPr>
          <p:cNvSpPr/>
          <p:nvPr/>
        </p:nvSpPr>
        <p:spPr bwMode="auto">
          <a:xfrm>
            <a:off x="7783158" y="2045336"/>
            <a:ext cx="352426" cy="104775"/>
          </a:xfrm>
          <a:custGeom>
            <a:avLst/>
            <a:gdLst>
              <a:gd name="connsiteX0" fmla="*/ 0 w 647700"/>
              <a:gd name="connsiteY0" fmla="*/ 0 h 285750"/>
              <a:gd name="connsiteX1" fmla="*/ 304800 w 647700"/>
              <a:gd name="connsiteY1" fmla="*/ 57150 h 285750"/>
              <a:gd name="connsiteX2" fmla="*/ 647700 w 647700"/>
              <a:gd name="connsiteY2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285750">
                <a:moveTo>
                  <a:pt x="0" y="0"/>
                </a:moveTo>
                <a:cubicBezTo>
                  <a:pt x="98425" y="4762"/>
                  <a:pt x="196850" y="9525"/>
                  <a:pt x="304800" y="57150"/>
                </a:cubicBezTo>
                <a:cubicBezTo>
                  <a:pt x="412750" y="104775"/>
                  <a:pt x="530225" y="195262"/>
                  <a:pt x="647700" y="28575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E8AA33-37CF-44CC-800F-4381E6631FE2}"/>
              </a:ext>
            </a:extLst>
          </p:cNvPr>
          <p:cNvCxnSpPr>
            <a:cxnSpLocks/>
          </p:cNvCxnSpPr>
          <p:nvPr/>
        </p:nvCxnSpPr>
        <p:spPr bwMode="auto">
          <a:xfrm>
            <a:off x="10842748" y="4173843"/>
            <a:ext cx="131270" cy="1955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3A30CEC-DBEA-4D9B-AC10-BA286EB30AB3}"/>
              </a:ext>
            </a:extLst>
          </p:cNvPr>
          <p:cNvSpPr/>
          <p:nvPr/>
        </p:nvSpPr>
        <p:spPr bwMode="auto">
          <a:xfrm>
            <a:off x="8173684" y="2188211"/>
            <a:ext cx="2648869" cy="1985633"/>
          </a:xfrm>
          <a:custGeom>
            <a:avLst/>
            <a:gdLst>
              <a:gd name="connsiteX0" fmla="*/ 0 w 2171700"/>
              <a:gd name="connsiteY0" fmla="*/ 0 h 1409700"/>
              <a:gd name="connsiteX1" fmla="*/ 285750 w 2171700"/>
              <a:gd name="connsiteY1" fmla="*/ 552450 h 1409700"/>
              <a:gd name="connsiteX2" fmla="*/ 1152525 w 2171700"/>
              <a:gd name="connsiteY2" fmla="*/ 723900 h 1409700"/>
              <a:gd name="connsiteX3" fmla="*/ 1485900 w 2171700"/>
              <a:gd name="connsiteY3" fmla="*/ 1209675 h 1409700"/>
              <a:gd name="connsiteX4" fmla="*/ 2019300 w 2171700"/>
              <a:gd name="connsiteY4" fmla="*/ 1304925 h 1409700"/>
              <a:gd name="connsiteX5" fmla="*/ 2171700 w 2171700"/>
              <a:gd name="connsiteY5" fmla="*/ 1409700 h 1409700"/>
              <a:gd name="connsiteX0" fmla="*/ 0 w 2171700"/>
              <a:gd name="connsiteY0" fmla="*/ 0 h 1409700"/>
              <a:gd name="connsiteX1" fmla="*/ 285750 w 2171700"/>
              <a:gd name="connsiteY1" fmla="*/ 552450 h 1409700"/>
              <a:gd name="connsiteX2" fmla="*/ 1152525 w 2171700"/>
              <a:gd name="connsiteY2" fmla="*/ 723900 h 1409700"/>
              <a:gd name="connsiteX3" fmla="*/ 1485900 w 2171700"/>
              <a:gd name="connsiteY3" fmla="*/ 1209675 h 1409700"/>
              <a:gd name="connsiteX4" fmla="*/ 2019300 w 2171700"/>
              <a:gd name="connsiteY4" fmla="*/ 1304925 h 1409700"/>
              <a:gd name="connsiteX5" fmla="*/ 2171700 w 2171700"/>
              <a:gd name="connsiteY5" fmla="*/ 1409700 h 1409700"/>
              <a:gd name="connsiteX0" fmla="*/ 0 w 2200275"/>
              <a:gd name="connsiteY0" fmla="*/ 0 h 1447800"/>
              <a:gd name="connsiteX1" fmla="*/ 314325 w 2200275"/>
              <a:gd name="connsiteY1" fmla="*/ 590550 h 1447800"/>
              <a:gd name="connsiteX2" fmla="*/ 1181100 w 2200275"/>
              <a:gd name="connsiteY2" fmla="*/ 762000 h 1447800"/>
              <a:gd name="connsiteX3" fmla="*/ 1514475 w 2200275"/>
              <a:gd name="connsiteY3" fmla="*/ 1247775 h 1447800"/>
              <a:gd name="connsiteX4" fmla="*/ 2047875 w 2200275"/>
              <a:gd name="connsiteY4" fmla="*/ 1343025 h 1447800"/>
              <a:gd name="connsiteX5" fmla="*/ 2200275 w 2200275"/>
              <a:gd name="connsiteY5" fmla="*/ 1447800 h 1447800"/>
              <a:gd name="connsiteX0" fmla="*/ 0 w 2200275"/>
              <a:gd name="connsiteY0" fmla="*/ 0 h 1447800"/>
              <a:gd name="connsiteX1" fmla="*/ 314325 w 2200275"/>
              <a:gd name="connsiteY1" fmla="*/ 590550 h 1447800"/>
              <a:gd name="connsiteX2" fmla="*/ 967479 w 2200275"/>
              <a:gd name="connsiteY2" fmla="*/ 866176 h 1447800"/>
              <a:gd name="connsiteX3" fmla="*/ 1514475 w 2200275"/>
              <a:gd name="connsiteY3" fmla="*/ 1247775 h 1447800"/>
              <a:gd name="connsiteX4" fmla="*/ 2047875 w 2200275"/>
              <a:gd name="connsiteY4" fmla="*/ 1343025 h 1447800"/>
              <a:gd name="connsiteX5" fmla="*/ 2200275 w 2200275"/>
              <a:gd name="connsiteY5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0275" h="1447800">
                <a:moveTo>
                  <a:pt x="0" y="0"/>
                </a:moveTo>
                <a:cubicBezTo>
                  <a:pt x="151606" y="168275"/>
                  <a:pt x="153079" y="446187"/>
                  <a:pt x="314325" y="590550"/>
                </a:cubicBezTo>
                <a:cubicBezTo>
                  <a:pt x="475571" y="734913"/>
                  <a:pt x="767454" y="756638"/>
                  <a:pt x="967479" y="866176"/>
                </a:cubicBezTo>
                <a:cubicBezTo>
                  <a:pt x="1167504" y="975714"/>
                  <a:pt x="1334409" y="1168300"/>
                  <a:pt x="1514475" y="1247775"/>
                </a:cubicBezTo>
                <a:cubicBezTo>
                  <a:pt x="1694541" y="1327250"/>
                  <a:pt x="1933575" y="1309688"/>
                  <a:pt x="2047875" y="1343025"/>
                </a:cubicBezTo>
                <a:cubicBezTo>
                  <a:pt x="2162175" y="1376363"/>
                  <a:pt x="2181225" y="1412081"/>
                  <a:pt x="2200275" y="144780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C514101-F827-4399-915D-27B9008D86B3}"/>
              </a:ext>
            </a:extLst>
          </p:cNvPr>
          <p:cNvSpPr/>
          <p:nvPr/>
        </p:nvSpPr>
        <p:spPr bwMode="auto">
          <a:xfrm>
            <a:off x="8173683" y="2169161"/>
            <a:ext cx="2638772" cy="1958661"/>
          </a:xfrm>
          <a:custGeom>
            <a:avLst/>
            <a:gdLst>
              <a:gd name="connsiteX0" fmla="*/ 0 w 2190750"/>
              <a:gd name="connsiteY0" fmla="*/ 0 h 1447800"/>
              <a:gd name="connsiteX1" fmla="*/ 485775 w 2190750"/>
              <a:gd name="connsiteY1" fmla="*/ 333375 h 1447800"/>
              <a:gd name="connsiteX2" fmla="*/ 1457325 w 2190750"/>
              <a:gd name="connsiteY2" fmla="*/ 438150 h 1447800"/>
              <a:gd name="connsiteX3" fmla="*/ 1943100 w 2190750"/>
              <a:gd name="connsiteY3" fmla="*/ 1038225 h 1447800"/>
              <a:gd name="connsiteX4" fmla="*/ 2190750 w 2190750"/>
              <a:gd name="connsiteY4" fmla="*/ 1447800 h 1447800"/>
              <a:gd name="connsiteX0" fmla="*/ 0 w 2190750"/>
              <a:gd name="connsiteY0" fmla="*/ 0 h 1447800"/>
              <a:gd name="connsiteX1" fmla="*/ 517406 w 2190750"/>
              <a:gd name="connsiteY1" fmla="*/ 234805 h 1447800"/>
              <a:gd name="connsiteX2" fmla="*/ 1457325 w 2190750"/>
              <a:gd name="connsiteY2" fmla="*/ 438150 h 1447800"/>
              <a:gd name="connsiteX3" fmla="*/ 1943100 w 2190750"/>
              <a:gd name="connsiteY3" fmla="*/ 1038225 h 1447800"/>
              <a:gd name="connsiteX4" fmla="*/ 2190750 w 2190750"/>
              <a:gd name="connsiteY4" fmla="*/ 1447800 h 1447800"/>
              <a:gd name="connsiteX0" fmla="*/ 0 w 2190750"/>
              <a:gd name="connsiteY0" fmla="*/ 0 h 1447800"/>
              <a:gd name="connsiteX1" fmla="*/ 517406 w 2190750"/>
              <a:gd name="connsiteY1" fmla="*/ 234805 h 1447800"/>
              <a:gd name="connsiteX2" fmla="*/ 1488956 w 2190750"/>
              <a:gd name="connsiteY2" fmla="*/ 346621 h 1447800"/>
              <a:gd name="connsiteX3" fmla="*/ 1943100 w 2190750"/>
              <a:gd name="connsiteY3" fmla="*/ 1038225 h 1447800"/>
              <a:gd name="connsiteX4" fmla="*/ 2190750 w 2190750"/>
              <a:gd name="connsiteY4" fmla="*/ 1447800 h 1447800"/>
              <a:gd name="connsiteX0" fmla="*/ 0 w 2190750"/>
              <a:gd name="connsiteY0" fmla="*/ 0 h 1447800"/>
              <a:gd name="connsiteX1" fmla="*/ 517406 w 2190750"/>
              <a:gd name="connsiteY1" fmla="*/ 234805 h 1447800"/>
              <a:gd name="connsiteX2" fmla="*/ 1488956 w 2190750"/>
              <a:gd name="connsiteY2" fmla="*/ 346621 h 1447800"/>
              <a:gd name="connsiteX3" fmla="*/ 1911469 w 2190750"/>
              <a:gd name="connsiteY3" fmla="*/ 988940 h 1447800"/>
              <a:gd name="connsiteX4" fmla="*/ 2190750 w 2190750"/>
              <a:gd name="connsiteY4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0750" h="1447800">
                <a:moveTo>
                  <a:pt x="0" y="0"/>
                </a:moveTo>
                <a:cubicBezTo>
                  <a:pt x="121444" y="130175"/>
                  <a:pt x="269247" y="177035"/>
                  <a:pt x="517406" y="234805"/>
                </a:cubicBezTo>
                <a:cubicBezTo>
                  <a:pt x="765565" y="292575"/>
                  <a:pt x="1256612" y="220932"/>
                  <a:pt x="1488956" y="346621"/>
                </a:cubicBezTo>
                <a:cubicBezTo>
                  <a:pt x="1721300" y="472310"/>
                  <a:pt x="1794503" y="805410"/>
                  <a:pt x="1911469" y="988940"/>
                </a:cubicBezTo>
                <a:cubicBezTo>
                  <a:pt x="2028435" y="1172470"/>
                  <a:pt x="2128044" y="1327150"/>
                  <a:pt x="2190750" y="144780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B6CEB250-806C-468C-85FD-AD90476AE343}"/>
              </a:ext>
            </a:extLst>
          </p:cNvPr>
          <p:cNvSpPr/>
          <p:nvPr/>
        </p:nvSpPr>
        <p:spPr bwMode="auto">
          <a:xfrm>
            <a:off x="4257049" y="5767413"/>
            <a:ext cx="157751" cy="135992"/>
          </a:xfrm>
          <a:prstGeom prst="triangle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latin typeface="Arial" pitchFamily="-110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0B9961-24A4-4CB5-B9BD-9F2EF690FDE4}"/>
              </a:ext>
            </a:extLst>
          </p:cNvPr>
          <p:cNvCxnSpPr>
            <a:stCxn id="10" idx="4"/>
          </p:cNvCxnSpPr>
          <p:nvPr/>
        </p:nvCxnSpPr>
        <p:spPr bwMode="auto">
          <a:xfrm>
            <a:off x="3014624" y="5903405"/>
            <a:ext cx="1242424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C8EA8B-2E42-41B6-AD62-84C344556810}"/>
              </a:ext>
            </a:extLst>
          </p:cNvPr>
          <p:cNvSpPr txBox="1"/>
          <p:nvPr/>
        </p:nvSpPr>
        <p:spPr>
          <a:xfrm>
            <a:off x="3730649" y="5994999"/>
            <a:ext cx="1158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Lift center (high V)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6633C4-55F0-4D8E-9A96-4B7B14AEE61A}"/>
              </a:ext>
            </a:extLst>
          </p:cNvPr>
          <p:cNvCxnSpPr>
            <a:stCxn id="10" idx="0"/>
          </p:cNvCxnSpPr>
          <p:nvPr/>
        </p:nvCxnSpPr>
        <p:spPr bwMode="auto">
          <a:xfrm flipH="1" flipV="1">
            <a:off x="2935747" y="3573527"/>
            <a:ext cx="2" cy="219388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A171D6-2314-4115-AE56-DDFD0386A7D8}"/>
              </a:ext>
            </a:extLst>
          </p:cNvPr>
          <p:cNvCxnSpPr/>
          <p:nvPr/>
        </p:nvCxnSpPr>
        <p:spPr bwMode="auto">
          <a:xfrm flipH="1" flipV="1">
            <a:off x="4333226" y="3573527"/>
            <a:ext cx="2" cy="219388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402D8A-B50F-4938-886F-D58A109E94D9}"/>
              </a:ext>
            </a:extLst>
          </p:cNvPr>
          <p:cNvSpPr txBox="1"/>
          <p:nvPr/>
        </p:nvSpPr>
        <p:spPr>
          <a:xfrm>
            <a:off x="6067271" y="3204492"/>
            <a:ext cx="1811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First flapping mode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9AC455-C205-4681-B12C-BC09E403E738}"/>
              </a:ext>
            </a:extLst>
          </p:cNvPr>
          <p:cNvSpPr txBox="1"/>
          <p:nvPr/>
        </p:nvSpPr>
        <p:spPr>
          <a:xfrm>
            <a:off x="7558232" y="5015294"/>
            <a:ext cx="419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(Graph is notional; data for RPM schedules are typically highly proprietary)</a:t>
            </a:r>
          </a:p>
        </p:txBody>
      </p:sp>
    </p:spTree>
    <p:extLst>
      <p:ext uri="{BB962C8B-B14F-4D97-AF65-F5344CB8AC3E}">
        <p14:creationId xmlns:p14="http://schemas.microsoft.com/office/powerpoint/2010/main" val="516331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122629CA-0F90-4E90-80D3-14FB10D67B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8219" y="3471518"/>
            <a:ext cx="3922741" cy="387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6B18-0B1A-4781-95F7-6234AF5B7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Pitch and Tilt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D190BC-2AAE-46E8-986A-2D5988729EF5}"/>
              </a:ext>
            </a:extLst>
          </p:cNvPr>
          <p:cNvGrpSpPr/>
          <p:nvPr/>
        </p:nvGrpSpPr>
        <p:grpSpPr>
          <a:xfrm>
            <a:off x="425635" y="1443763"/>
            <a:ext cx="4846016" cy="3753683"/>
            <a:chOff x="6790003" y="1379513"/>
            <a:chExt cx="4846016" cy="375368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38295A-94DF-496C-93D3-77141D246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90003" y="1379513"/>
              <a:ext cx="4846016" cy="291859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054C9A-0442-4EA0-A3E0-189CF723DED8}"/>
                </a:ext>
              </a:extLst>
            </p:cNvPr>
            <p:cNvSpPr txBox="1"/>
            <p:nvPr/>
          </p:nvSpPr>
          <p:spPr>
            <a:xfrm>
              <a:off x="10591431" y="4733086"/>
              <a:ext cx="824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Hover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CD3C7A-4E5B-42EA-B004-64299C2BEC47}"/>
                </a:ext>
              </a:extLst>
            </p:cNvPr>
            <p:cNvSpPr txBox="1"/>
            <p:nvPr/>
          </p:nvSpPr>
          <p:spPr>
            <a:xfrm>
              <a:off x="8939781" y="4733086"/>
              <a:ext cx="7922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Climb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FD2F98-045B-4E4B-83B1-FC6EC914469D}"/>
                </a:ext>
              </a:extLst>
            </p:cNvPr>
            <p:cNvSpPr txBox="1"/>
            <p:nvPr/>
          </p:nvSpPr>
          <p:spPr>
            <a:xfrm>
              <a:off x="7060844" y="4733086"/>
              <a:ext cx="845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Cruise</a:t>
              </a: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4BE67FE-97A9-416B-85E0-BA853A583EE5}"/>
              </a:ext>
            </a:extLst>
          </p:cNvPr>
          <p:cNvSpPr/>
          <p:nvPr/>
        </p:nvSpPr>
        <p:spPr bwMode="auto">
          <a:xfrm>
            <a:off x="7125051" y="1969513"/>
            <a:ext cx="3981450" cy="2609850"/>
          </a:xfrm>
          <a:custGeom>
            <a:avLst/>
            <a:gdLst>
              <a:gd name="connsiteX0" fmla="*/ 0 w 3981450"/>
              <a:gd name="connsiteY0" fmla="*/ 0 h 2047875"/>
              <a:gd name="connsiteX1" fmla="*/ 0 w 3981450"/>
              <a:gd name="connsiteY1" fmla="*/ 2047875 h 2047875"/>
              <a:gd name="connsiteX2" fmla="*/ 3981450 w 3981450"/>
              <a:gd name="connsiteY2" fmla="*/ 2047875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1450" h="2047875">
                <a:moveTo>
                  <a:pt x="0" y="0"/>
                </a:moveTo>
                <a:lnTo>
                  <a:pt x="0" y="2047875"/>
                </a:lnTo>
                <a:lnTo>
                  <a:pt x="3981450" y="2047875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0CEBE4-294B-472B-9069-613F9A0C14A3}"/>
              </a:ext>
            </a:extLst>
          </p:cNvPr>
          <p:cNvSpPr txBox="1"/>
          <p:nvPr/>
        </p:nvSpPr>
        <p:spPr>
          <a:xfrm>
            <a:off x="10385567" y="4643919"/>
            <a:ext cx="863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Velocity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54F68-9E66-40A9-83E2-1A897CA9A61A}"/>
              </a:ext>
            </a:extLst>
          </p:cNvPr>
          <p:cNvSpPr txBox="1"/>
          <p:nvPr/>
        </p:nvSpPr>
        <p:spPr>
          <a:xfrm>
            <a:off x="6478539" y="2137987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RPM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FD941FE-EC2C-44F0-957C-36C0EBC6AA98}"/>
              </a:ext>
            </a:extLst>
          </p:cNvPr>
          <p:cNvSpPr txBox="1"/>
          <p:nvPr/>
        </p:nvSpPr>
        <p:spPr>
          <a:xfrm>
            <a:off x="6628419" y="464306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0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FF5FF9E-50DB-4E41-8EE0-C365AF59FA6A}"/>
              </a:ext>
            </a:extLst>
          </p:cNvPr>
          <p:cNvCxnSpPr>
            <a:cxnSpLocks/>
          </p:cNvCxnSpPr>
          <p:nvPr/>
        </p:nvCxnSpPr>
        <p:spPr bwMode="auto">
          <a:xfrm flipV="1">
            <a:off x="10143929" y="1814109"/>
            <a:ext cx="0" cy="276525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AC8D5CE-B4E9-467F-BF3E-0974C5683511}"/>
              </a:ext>
            </a:extLst>
          </p:cNvPr>
          <p:cNvSpPr txBox="1"/>
          <p:nvPr/>
        </p:nvSpPr>
        <p:spPr>
          <a:xfrm rot="16200000">
            <a:off x="9397383" y="2951754"/>
            <a:ext cx="1774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Vehicle stall speed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2323DD7-2345-48FA-8430-890053B1E8AA}"/>
              </a:ext>
            </a:extLst>
          </p:cNvPr>
          <p:cNvSpPr/>
          <p:nvPr/>
        </p:nvSpPr>
        <p:spPr bwMode="auto">
          <a:xfrm>
            <a:off x="7138219" y="2255264"/>
            <a:ext cx="352426" cy="104775"/>
          </a:xfrm>
          <a:custGeom>
            <a:avLst/>
            <a:gdLst>
              <a:gd name="connsiteX0" fmla="*/ 0 w 647700"/>
              <a:gd name="connsiteY0" fmla="*/ 0 h 285750"/>
              <a:gd name="connsiteX1" fmla="*/ 304800 w 647700"/>
              <a:gd name="connsiteY1" fmla="*/ 57150 h 285750"/>
              <a:gd name="connsiteX2" fmla="*/ 647700 w 647700"/>
              <a:gd name="connsiteY2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285750">
                <a:moveTo>
                  <a:pt x="0" y="0"/>
                </a:moveTo>
                <a:cubicBezTo>
                  <a:pt x="98425" y="4762"/>
                  <a:pt x="196850" y="9525"/>
                  <a:pt x="304800" y="57150"/>
                </a:cubicBezTo>
                <a:cubicBezTo>
                  <a:pt x="412750" y="104775"/>
                  <a:pt x="530225" y="195262"/>
                  <a:pt x="647700" y="28575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1EEBE3-96CE-4172-80E3-A8494F14E0F4}"/>
              </a:ext>
            </a:extLst>
          </p:cNvPr>
          <p:cNvCxnSpPr>
            <a:cxnSpLocks/>
          </p:cNvCxnSpPr>
          <p:nvPr/>
        </p:nvCxnSpPr>
        <p:spPr bwMode="auto">
          <a:xfrm>
            <a:off x="10197809" y="4383771"/>
            <a:ext cx="131270" cy="1955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F538EE6-1D84-4D31-9746-F054F6286592}"/>
              </a:ext>
            </a:extLst>
          </p:cNvPr>
          <p:cNvSpPr/>
          <p:nvPr/>
        </p:nvSpPr>
        <p:spPr bwMode="auto">
          <a:xfrm>
            <a:off x="7528745" y="2398139"/>
            <a:ext cx="2648869" cy="1985633"/>
          </a:xfrm>
          <a:custGeom>
            <a:avLst/>
            <a:gdLst>
              <a:gd name="connsiteX0" fmla="*/ 0 w 2171700"/>
              <a:gd name="connsiteY0" fmla="*/ 0 h 1409700"/>
              <a:gd name="connsiteX1" fmla="*/ 285750 w 2171700"/>
              <a:gd name="connsiteY1" fmla="*/ 552450 h 1409700"/>
              <a:gd name="connsiteX2" fmla="*/ 1152525 w 2171700"/>
              <a:gd name="connsiteY2" fmla="*/ 723900 h 1409700"/>
              <a:gd name="connsiteX3" fmla="*/ 1485900 w 2171700"/>
              <a:gd name="connsiteY3" fmla="*/ 1209675 h 1409700"/>
              <a:gd name="connsiteX4" fmla="*/ 2019300 w 2171700"/>
              <a:gd name="connsiteY4" fmla="*/ 1304925 h 1409700"/>
              <a:gd name="connsiteX5" fmla="*/ 2171700 w 2171700"/>
              <a:gd name="connsiteY5" fmla="*/ 1409700 h 1409700"/>
              <a:gd name="connsiteX0" fmla="*/ 0 w 2171700"/>
              <a:gd name="connsiteY0" fmla="*/ 0 h 1409700"/>
              <a:gd name="connsiteX1" fmla="*/ 285750 w 2171700"/>
              <a:gd name="connsiteY1" fmla="*/ 552450 h 1409700"/>
              <a:gd name="connsiteX2" fmla="*/ 1152525 w 2171700"/>
              <a:gd name="connsiteY2" fmla="*/ 723900 h 1409700"/>
              <a:gd name="connsiteX3" fmla="*/ 1485900 w 2171700"/>
              <a:gd name="connsiteY3" fmla="*/ 1209675 h 1409700"/>
              <a:gd name="connsiteX4" fmla="*/ 2019300 w 2171700"/>
              <a:gd name="connsiteY4" fmla="*/ 1304925 h 1409700"/>
              <a:gd name="connsiteX5" fmla="*/ 2171700 w 2171700"/>
              <a:gd name="connsiteY5" fmla="*/ 1409700 h 1409700"/>
              <a:gd name="connsiteX0" fmla="*/ 0 w 2200275"/>
              <a:gd name="connsiteY0" fmla="*/ 0 h 1447800"/>
              <a:gd name="connsiteX1" fmla="*/ 314325 w 2200275"/>
              <a:gd name="connsiteY1" fmla="*/ 590550 h 1447800"/>
              <a:gd name="connsiteX2" fmla="*/ 1181100 w 2200275"/>
              <a:gd name="connsiteY2" fmla="*/ 762000 h 1447800"/>
              <a:gd name="connsiteX3" fmla="*/ 1514475 w 2200275"/>
              <a:gd name="connsiteY3" fmla="*/ 1247775 h 1447800"/>
              <a:gd name="connsiteX4" fmla="*/ 2047875 w 2200275"/>
              <a:gd name="connsiteY4" fmla="*/ 1343025 h 1447800"/>
              <a:gd name="connsiteX5" fmla="*/ 2200275 w 2200275"/>
              <a:gd name="connsiteY5" fmla="*/ 1447800 h 1447800"/>
              <a:gd name="connsiteX0" fmla="*/ 0 w 2200275"/>
              <a:gd name="connsiteY0" fmla="*/ 0 h 1447800"/>
              <a:gd name="connsiteX1" fmla="*/ 314325 w 2200275"/>
              <a:gd name="connsiteY1" fmla="*/ 590550 h 1447800"/>
              <a:gd name="connsiteX2" fmla="*/ 967479 w 2200275"/>
              <a:gd name="connsiteY2" fmla="*/ 866176 h 1447800"/>
              <a:gd name="connsiteX3" fmla="*/ 1514475 w 2200275"/>
              <a:gd name="connsiteY3" fmla="*/ 1247775 h 1447800"/>
              <a:gd name="connsiteX4" fmla="*/ 2047875 w 2200275"/>
              <a:gd name="connsiteY4" fmla="*/ 1343025 h 1447800"/>
              <a:gd name="connsiteX5" fmla="*/ 2200275 w 2200275"/>
              <a:gd name="connsiteY5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0275" h="1447800">
                <a:moveTo>
                  <a:pt x="0" y="0"/>
                </a:moveTo>
                <a:cubicBezTo>
                  <a:pt x="151606" y="168275"/>
                  <a:pt x="153079" y="446187"/>
                  <a:pt x="314325" y="590550"/>
                </a:cubicBezTo>
                <a:cubicBezTo>
                  <a:pt x="475571" y="734913"/>
                  <a:pt x="767454" y="756638"/>
                  <a:pt x="967479" y="866176"/>
                </a:cubicBezTo>
                <a:cubicBezTo>
                  <a:pt x="1167504" y="975714"/>
                  <a:pt x="1334409" y="1168300"/>
                  <a:pt x="1514475" y="1247775"/>
                </a:cubicBezTo>
                <a:cubicBezTo>
                  <a:pt x="1694541" y="1327250"/>
                  <a:pt x="1933575" y="1309688"/>
                  <a:pt x="2047875" y="1343025"/>
                </a:cubicBezTo>
                <a:cubicBezTo>
                  <a:pt x="2162175" y="1376363"/>
                  <a:pt x="2181225" y="1412081"/>
                  <a:pt x="2200275" y="144780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3DE1569-D534-4A4C-A660-9FE2F2FC258A}"/>
              </a:ext>
            </a:extLst>
          </p:cNvPr>
          <p:cNvSpPr/>
          <p:nvPr/>
        </p:nvSpPr>
        <p:spPr bwMode="auto">
          <a:xfrm>
            <a:off x="7528744" y="2379089"/>
            <a:ext cx="2638772" cy="1958661"/>
          </a:xfrm>
          <a:custGeom>
            <a:avLst/>
            <a:gdLst>
              <a:gd name="connsiteX0" fmla="*/ 0 w 2190750"/>
              <a:gd name="connsiteY0" fmla="*/ 0 h 1447800"/>
              <a:gd name="connsiteX1" fmla="*/ 485775 w 2190750"/>
              <a:gd name="connsiteY1" fmla="*/ 333375 h 1447800"/>
              <a:gd name="connsiteX2" fmla="*/ 1457325 w 2190750"/>
              <a:gd name="connsiteY2" fmla="*/ 438150 h 1447800"/>
              <a:gd name="connsiteX3" fmla="*/ 1943100 w 2190750"/>
              <a:gd name="connsiteY3" fmla="*/ 1038225 h 1447800"/>
              <a:gd name="connsiteX4" fmla="*/ 2190750 w 2190750"/>
              <a:gd name="connsiteY4" fmla="*/ 1447800 h 1447800"/>
              <a:gd name="connsiteX0" fmla="*/ 0 w 2190750"/>
              <a:gd name="connsiteY0" fmla="*/ 0 h 1447800"/>
              <a:gd name="connsiteX1" fmla="*/ 517406 w 2190750"/>
              <a:gd name="connsiteY1" fmla="*/ 234805 h 1447800"/>
              <a:gd name="connsiteX2" fmla="*/ 1457325 w 2190750"/>
              <a:gd name="connsiteY2" fmla="*/ 438150 h 1447800"/>
              <a:gd name="connsiteX3" fmla="*/ 1943100 w 2190750"/>
              <a:gd name="connsiteY3" fmla="*/ 1038225 h 1447800"/>
              <a:gd name="connsiteX4" fmla="*/ 2190750 w 2190750"/>
              <a:gd name="connsiteY4" fmla="*/ 1447800 h 1447800"/>
              <a:gd name="connsiteX0" fmla="*/ 0 w 2190750"/>
              <a:gd name="connsiteY0" fmla="*/ 0 h 1447800"/>
              <a:gd name="connsiteX1" fmla="*/ 517406 w 2190750"/>
              <a:gd name="connsiteY1" fmla="*/ 234805 h 1447800"/>
              <a:gd name="connsiteX2" fmla="*/ 1488956 w 2190750"/>
              <a:gd name="connsiteY2" fmla="*/ 346621 h 1447800"/>
              <a:gd name="connsiteX3" fmla="*/ 1943100 w 2190750"/>
              <a:gd name="connsiteY3" fmla="*/ 1038225 h 1447800"/>
              <a:gd name="connsiteX4" fmla="*/ 2190750 w 2190750"/>
              <a:gd name="connsiteY4" fmla="*/ 1447800 h 1447800"/>
              <a:gd name="connsiteX0" fmla="*/ 0 w 2190750"/>
              <a:gd name="connsiteY0" fmla="*/ 0 h 1447800"/>
              <a:gd name="connsiteX1" fmla="*/ 517406 w 2190750"/>
              <a:gd name="connsiteY1" fmla="*/ 234805 h 1447800"/>
              <a:gd name="connsiteX2" fmla="*/ 1488956 w 2190750"/>
              <a:gd name="connsiteY2" fmla="*/ 346621 h 1447800"/>
              <a:gd name="connsiteX3" fmla="*/ 1911469 w 2190750"/>
              <a:gd name="connsiteY3" fmla="*/ 988940 h 1447800"/>
              <a:gd name="connsiteX4" fmla="*/ 2190750 w 2190750"/>
              <a:gd name="connsiteY4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0750" h="1447800">
                <a:moveTo>
                  <a:pt x="0" y="0"/>
                </a:moveTo>
                <a:cubicBezTo>
                  <a:pt x="121444" y="130175"/>
                  <a:pt x="269247" y="177035"/>
                  <a:pt x="517406" y="234805"/>
                </a:cubicBezTo>
                <a:cubicBezTo>
                  <a:pt x="765565" y="292575"/>
                  <a:pt x="1256612" y="220932"/>
                  <a:pt x="1488956" y="346621"/>
                </a:cubicBezTo>
                <a:cubicBezTo>
                  <a:pt x="1721300" y="472310"/>
                  <a:pt x="1794503" y="805410"/>
                  <a:pt x="1911469" y="988940"/>
                </a:cubicBezTo>
                <a:cubicBezTo>
                  <a:pt x="2028435" y="1172470"/>
                  <a:pt x="2128044" y="1327150"/>
                  <a:pt x="2190750" y="144780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3E6F3D-F69E-4C3C-A673-D2F5764F5480}"/>
              </a:ext>
            </a:extLst>
          </p:cNvPr>
          <p:cNvSpPr txBox="1"/>
          <p:nvPr/>
        </p:nvSpPr>
        <p:spPr>
          <a:xfrm>
            <a:off x="5870220" y="3429000"/>
            <a:ext cx="1337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First flapping mode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4A2F9BA-599B-417D-A758-9DD3DBC36B3C}"/>
              </a:ext>
            </a:extLst>
          </p:cNvPr>
          <p:cNvCxnSpPr>
            <a:stCxn id="51" idx="0"/>
          </p:cNvCxnSpPr>
          <p:nvPr/>
        </p:nvCxnSpPr>
        <p:spPr bwMode="auto">
          <a:xfrm>
            <a:off x="7138220" y="2255263"/>
            <a:ext cx="3796745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EE21346-5D34-4B7D-9CAD-8F01DC69F75B}"/>
              </a:ext>
            </a:extLst>
          </p:cNvPr>
          <p:cNvSpPr txBox="1"/>
          <p:nvPr/>
        </p:nvSpPr>
        <p:spPr>
          <a:xfrm>
            <a:off x="6389297" y="1300128"/>
            <a:ext cx="4190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Variable pitch allows keeping RPM constant, keeping out of vibrational modes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9BB4AAA-1020-4584-8BAA-10C08B1FED37}"/>
              </a:ext>
            </a:extLst>
          </p:cNvPr>
          <p:cNvSpPr/>
          <p:nvPr/>
        </p:nvSpPr>
        <p:spPr bwMode="auto">
          <a:xfrm>
            <a:off x="8761275" y="1868557"/>
            <a:ext cx="469224" cy="326886"/>
          </a:xfrm>
          <a:custGeom>
            <a:avLst/>
            <a:gdLst>
              <a:gd name="connsiteX0" fmla="*/ 0 w 469224"/>
              <a:gd name="connsiteY0" fmla="*/ 0 h 326886"/>
              <a:gd name="connsiteX1" fmla="*/ 75096 w 469224"/>
              <a:gd name="connsiteY1" fmla="*/ 106017 h 326886"/>
              <a:gd name="connsiteX2" fmla="*/ 415235 w 469224"/>
              <a:gd name="connsiteY2" fmla="*/ 189947 h 326886"/>
              <a:gd name="connsiteX3" fmla="*/ 463826 w 469224"/>
              <a:gd name="connsiteY3" fmla="*/ 326886 h 326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224" h="326886">
                <a:moveTo>
                  <a:pt x="0" y="0"/>
                </a:moveTo>
                <a:cubicBezTo>
                  <a:pt x="2945" y="37179"/>
                  <a:pt x="5890" y="74359"/>
                  <a:pt x="75096" y="106017"/>
                </a:cubicBezTo>
                <a:cubicBezTo>
                  <a:pt x="144302" y="137675"/>
                  <a:pt x="350447" y="153136"/>
                  <a:pt x="415235" y="189947"/>
                </a:cubicBezTo>
                <a:cubicBezTo>
                  <a:pt x="480023" y="226759"/>
                  <a:pt x="471924" y="276822"/>
                  <a:pt x="463826" y="326886"/>
                </a:cubicBez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021310-6E98-4FB2-9979-25A1A4799155}"/>
              </a:ext>
            </a:extLst>
          </p:cNvPr>
          <p:cNvSpPr txBox="1"/>
          <p:nvPr/>
        </p:nvSpPr>
        <p:spPr>
          <a:xfrm>
            <a:off x="7584980" y="2608142"/>
            <a:ext cx="6228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SLC</a:t>
            </a:r>
          </a:p>
        </p:txBody>
      </p:sp>
    </p:spTree>
    <p:extLst>
      <p:ext uri="{BB962C8B-B14F-4D97-AF65-F5344CB8AC3E}">
        <p14:creationId xmlns:p14="http://schemas.microsoft.com/office/powerpoint/2010/main" val="1919142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797CB-683A-40F9-8BD0-0FEBAB63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Joby S4 – “embrace complexity” posterchild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C4AF44-7CAC-4271-9032-87CFACCEA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15" y="1346684"/>
            <a:ext cx="5518672" cy="2860160"/>
          </a:xfrm>
        </p:spPr>
        <p:txBody>
          <a:bodyPr>
            <a:normAutofit/>
          </a:bodyPr>
          <a:lstStyle/>
          <a:p>
            <a:r>
              <a:rPr lang="en-US" sz="2000" dirty="0"/>
              <a:t>6 rotors, 5 blades each</a:t>
            </a:r>
          </a:p>
          <a:p>
            <a:r>
              <a:rPr lang="en-US" sz="2000" dirty="0"/>
              <a:t>6 variable pitch mechanisms</a:t>
            </a:r>
          </a:p>
          <a:p>
            <a:r>
              <a:rPr lang="en-US" sz="2000" dirty="0"/>
              <a:t>6 tilt mechanisms</a:t>
            </a:r>
          </a:p>
          <a:p>
            <a:r>
              <a:rPr lang="en-US" sz="2000" dirty="0"/>
              <a:t>12 aero control surfaces</a:t>
            </a:r>
          </a:p>
          <a:p>
            <a:r>
              <a:rPr lang="en-US" sz="2000" dirty="0"/>
              <a:t>Total of 30 control channels (by my count)</a:t>
            </a:r>
          </a:p>
          <a:p>
            <a:r>
              <a:rPr lang="en-US" sz="2000" dirty="0"/>
              <a:t>~2000 kg all-up</a:t>
            </a:r>
          </a:p>
          <a:p>
            <a:r>
              <a:rPr lang="en-US" sz="2000" dirty="0"/>
              <a:t>200 mph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24739C-DDB3-42E3-AF0C-9CE810F56421}"/>
              </a:ext>
            </a:extLst>
          </p:cNvPr>
          <p:cNvGrpSpPr/>
          <p:nvPr/>
        </p:nvGrpSpPr>
        <p:grpSpPr>
          <a:xfrm>
            <a:off x="5824899" y="1564191"/>
            <a:ext cx="6280135" cy="5172927"/>
            <a:chOff x="3078326" y="1584489"/>
            <a:chExt cx="6280135" cy="517292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E34BD5-AFCC-4A56-9A82-8BE1B520D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78326" y="4303223"/>
              <a:ext cx="6280135" cy="245419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3D4D2D-486B-40E9-B592-83F542034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078326" y="1584489"/>
              <a:ext cx="6280135" cy="256088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37EE22CF-DC87-4A79-BDD0-0CF347AC49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5397" y="4282924"/>
            <a:ext cx="4272404" cy="245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54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E554-CE1C-4DDD-9837-76F9C5DD1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Oddballs (or why innovation isn’t over yet)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8BAB6-DFFB-4FA3-85E4-D2BB28BB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335232"/>
            <a:ext cx="10515600" cy="4841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PteroDyanmics</a:t>
            </a:r>
            <a:r>
              <a:rPr lang="en-US" sz="2400" dirty="0"/>
              <a:t> </a:t>
            </a:r>
            <a:r>
              <a:rPr lang="en-US" sz="2400" dirty="0" err="1"/>
              <a:t>Transwing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https://youtu.be/rjX-vd2Zln0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https://youtu.be/7LNeVcziDus?t=893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dirty="0"/>
              <a:t>PAL-V Tilting Trike/</a:t>
            </a:r>
            <a:r>
              <a:rPr lang="en-US" dirty="0" err="1"/>
              <a:t>Autogyro</a:t>
            </a:r>
            <a:endParaRPr lang="en-US" dirty="0"/>
          </a:p>
          <a:p>
            <a:r>
              <a:rPr lang="en-US" sz="2000" dirty="0">
                <a:hlinkClick r:id="rId4"/>
              </a:rPr>
              <a:t>https://youtu.be/CajAq6ndJYE?t=96</a:t>
            </a:r>
            <a:endParaRPr lang="en-US" sz="2000" dirty="0"/>
          </a:p>
          <a:p>
            <a:r>
              <a:rPr lang="en-US" sz="2000" dirty="0"/>
              <a:t>(Think duck-billed platypus of air vehicles)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74BCC3-0D5F-4FFB-B5CE-EB39B25D1118}"/>
              </a:ext>
            </a:extLst>
          </p:cNvPr>
          <p:cNvGrpSpPr/>
          <p:nvPr/>
        </p:nvGrpSpPr>
        <p:grpSpPr>
          <a:xfrm>
            <a:off x="6343360" y="1371027"/>
            <a:ext cx="5435890" cy="1737974"/>
            <a:chOff x="6189662" y="2405630"/>
            <a:chExt cx="7386515" cy="23616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416E51-C5F2-43F5-85AA-BA29A384E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9662" y="2409825"/>
              <a:ext cx="4194728" cy="23574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FB5CA-9CF8-43E6-AF91-0DB5BB41A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04379" y="2405630"/>
              <a:ext cx="3071798" cy="235743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BE2CF67-F6B4-3E05-25D8-A00751CA6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200" y="3756097"/>
            <a:ext cx="5528425" cy="26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8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172E4-8510-4236-BBCA-701ECC0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Short Takeoff and Landing (</a:t>
            </a:r>
            <a:r>
              <a:rPr lang="en-US" dirty="0" err="1"/>
              <a:t>eSTOL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EB6927-1B03-416E-BBB8-61269BC0B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36" y="1416022"/>
            <a:ext cx="6252952" cy="2550173"/>
          </a:xfrm>
        </p:spPr>
        <p:txBody>
          <a:bodyPr>
            <a:normAutofit fontScale="92500"/>
          </a:bodyPr>
          <a:lstStyle/>
          <a:p>
            <a:r>
              <a:rPr lang="en-US" dirty="0"/>
              <a:t>What if we invested all this acceleration horizontally instead of vertically? </a:t>
            </a:r>
          </a:p>
          <a:p>
            <a:r>
              <a:rPr lang="en-US" dirty="0"/>
              <a:t>Blown lift allows wings to generate much higher lift than otherwise (up to ~5x)</a:t>
            </a:r>
          </a:p>
          <a:p>
            <a:r>
              <a:rPr lang="en-US" dirty="0"/>
              <a:t>Airframe is nearly conventional, and propulsors are much simpler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8C6431-A5B2-4BB2-A6C7-6A2961955212}"/>
              </a:ext>
            </a:extLst>
          </p:cNvPr>
          <p:cNvGrpSpPr/>
          <p:nvPr/>
        </p:nvGrpSpPr>
        <p:grpSpPr>
          <a:xfrm>
            <a:off x="354648" y="4335617"/>
            <a:ext cx="5852160" cy="2098426"/>
            <a:chOff x="353060" y="4197920"/>
            <a:chExt cx="5852160" cy="209842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AC6F1F9-AC86-443F-931F-EABBFD434FAE}"/>
                </a:ext>
              </a:extLst>
            </p:cNvPr>
            <p:cNvGrpSpPr/>
            <p:nvPr/>
          </p:nvGrpSpPr>
          <p:grpSpPr>
            <a:xfrm>
              <a:off x="353060" y="4197920"/>
              <a:ext cx="5852160" cy="1735346"/>
              <a:chOff x="2702560" y="4373880"/>
              <a:chExt cx="5852160" cy="173534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0BA674-54A7-4908-9FE7-5DA7F3350FCC}"/>
                  </a:ext>
                </a:extLst>
              </p:cNvPr>
              <p:cNvSpPr/>
              <p:nvPr/>
            </p:nvSpPr>
            <p:spPr bwMode="auto">
              <a:xfrm>
                <a:off x="2702560" y="5888246"/>
                <a:ext cx="5852160" cy="22098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dirty="0">
                  <a:latin typeface="Arial" pitchFamily="-110" charset="0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EBF01BA8-CFF0-4C31-89D7-2548C392DE61}"/>
                  </a:ext>
                </a:extLst>
              </p:cNvPr>
              <p:cNvSpPr/>
              <p:nvPr/>
            </p:nvSpPr>
            <p:spPr bwMode="auto">
              <a:xfrm>
                <a:off x="3627120" y="5242560"/>
                <a:ext cx="4823460" cy="609600"/>
              </a:xfrm>
              <a:custGeom>
                <a:avLst/>
                <a:gdLst>
                  <a:gd name="connsiteX0" fmla="*/ 0 w 6172200"/>
                  <a:gd name="connsiteY0" fmla="*/ 944880 h 944880"/>
                  <a:gd name="connsiteX1" fmla="*/ 0 w 6172200"/>
                  <a:gd name="connsiteY1" fmla="*/ 716280 h 944880"/>
                  <a:gd name="connsiteX2" fmla="*/ 3299460 w 6172200"/>
                  <a:gd name="connsiteY2" fmla="*/ 716280 h 944880"/>
                  <a:gd name="connsiteX3" fmla="*/ 6172200 w 6172200"/>
                  <a:gd name="connsiteY3" fmla="*/ 0 h 944880"/>
                  <a:gd name="connsiteX0" fmla="*/ 0 w 7142601"/>
                  <a:gd name="connsiteY0" fmla="*/ 762000 h 762000"/>
                  <a:gd name="connsiteX1" fmla="*/ 0 w 7142601"/>
                  <a:gd name="connsiteY1" fmla="*/ 533400 h 762000"/>
                  <a:gd name="connsiteX2" fmla="*/ 3299460 w 7142601"/>
                  <a:gd name="connsiteY2" fmla="*/ 533400 h 762000"/>
                  <a:gd name="connsiteX3" fmla="*/ 7142601 w 7142601"/>
                  <a:gd name="connsiteY3" fmla="*/ 0 h 762000"/>
                  <a:gd name="connsiteX0" fmla="*/ 0 w 7142601"/>
                  <a:gd name="connsiteY0" fmla="*/ 655484 h 655484"/>
                  <a:gd name="connsiteX1" fmla="*/ 0 w 7142601"/>
                  <a:gd name="connsiteY1" fmla="*/ 533400 h 655484"/>
                  <a:gd name="connsiteX2" fmla="*/ 3299460 w 7142601"/>
                  <a:gd name="connsiteY2" fmla="*/ 533400 h 655484"/>
                  <a:gd name="connsiteX3" fmla="*/ 7142601 w 7142601"/>
                  <a:gd name="connsiteY3" fmla="*/ 0 h 65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42601" h="655484">
                    <a:moveTo>
                      <a:pt x="0" y="655484"/>
                    </a:moveTo>
                    <a:lnTo>
                      <a:pt x="0" y="533400"/>
                    </a:lnTo>
                    <a:lnTo>
                      <a:pt x="3299460" y="533400"/>
                    </a:lnTo>
                    <a:lnTo>
                      <a:pt x="7142601" y="0"/>
                    </a:lnTo>
                  </a:path>
                </a:pathLst>
              </a:custGeom>
              <a:noFill/>
              <a:ln w="28575" cap="flat" cmpd="sng" algn="ctr">
                <a:solidFill>
                  <a:srgbClr val="C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C28C65B-FEE0-4418-9485-D0F42F3131F9}"/>
                  </a:ext>
                </a:extLst>
              </p:cNvPr>
              <p:cNvSpPr/>
              <p:nvPr/>
            </p:nvSpPr>
            <p:spPr bwMode="auto">
              <a:xfrm>
                <a:off x="3629026" y="4373880"/>
                <a:ext cx="3771899" cy="1478280"/>
              </a:xfrm>
              <a:custGeom>
                <a:avLst/>
                <a:gdLst>
                  <a:gd name="connsiteX0" fmla="*/ 0 w 2849880"/>
                  <a:gd name="connsiteY0" fmla="*/ 1478280 h 1478280"/>
                  <a:gd name="connsiteX1" fmla="*/ 228600 w 2849880"/>
                  <a:gd name="connsiteY1" fmla="*/ 1478280 h 1478280"/>
                  <a:gd name="connsiteX2" fmla="*/ 2849880 w 2849880"/>
                  <a:gd name="connsiteY2" fmla="*/ 0 h 1478280"/>
                  <a:gd name="connsiteX0" fmla="*/ 0 w 2796973"/>
                  <a:gd name="connsiteY0" fmla="*/ 1487805 h 1487805"/>
                  <a:gd name="connsiteX1" fmla="*/ 175693 w 2796973"/>
                  <a:gd name="connsiteY1" fmla="*/ 1478280 h 1487805"/>
                  <a:gd name="connsiteX2" fmla="*/ 2796973 w 2796973"/>
                  <a:gd name="connsiteY2" fmla="*/ 0 h 1487805"/>
                  <a:gd name="connsiteX0" fmla="*/ 0 w 2793446"/>
                  <a:gd name="connsiteY0" fmla="*/ 1478280 h 1478280"/>
                  <a:gd name="connsiteX1" fmla="*/ 172166 w 2793446"/>
                  <a:gd name="connsiteY1" fmla="*/ 1478280 h 1478280"/>
                  <a:gd name="connsiteX2" fmla="*/ 2793446 w 2793446"/>
                  <a:gd name="connsiteY2" fmla="*/ 0 h 147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3446" h="1478280">
                    <a:moveTo>
                      <a:pt x="0" y="1478280"/>
                    </a:moveTo>
                    <a:lnTo>
                      <a:pt x="172166" y="1478280"/>
                    </a:lnTo>
                    <a:lnTo>
                      <a:pt x="2793446" y="0"/>
                    </a:lnTo>
                  </a:path>
                </a:pathLst>
              </a:custGeom>
              <a:noFill/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90701-5429-47E4-B43A-08605BF4B5C3}"/>
                  </a:ext>
                </a:extLst>
              </p:cNvPr>
              <p:cNvSpPr txBox="1"/>
              <p:nvPr/>
            </p:nvSpPr>
            <p:spPr>
              <a:xfrm rot="20289617">
                <a:off x="6197114" y="4391512"/>
                <a:ext cx="7045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err="1"/>
                  <a:t>eSTOL</a:t>
                </a:r>
                <a:endParaRPr lang="en-US" sz="16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FE6F60-B4B5-4502-A532-2E927C508DD9}"/>
                  </a:ext>
                </a:extLst>
              </p:cNvPr>
              <p:cNvSpPr txBox="1"/>
              <p:nvPr/>
            </p:nvSpPr>
            <p:spPr>
              <a:xfrm rot="20894921">
                <a:off x="6651486" y="5108891"/>
                <a:ext cx="10679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 err="1"/>
                  <a:t>eVTOL</a:t>
                </a:r>
                <a:r>
                  <a:rPr lang="en-US" sz="1600" b="1" dirty="0"/>
                  <a:t> SLC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CF906D-EE00-4DB3-9E61-D6D05E5CC76C}"/>
                </a:ext>
              </a:extLst>
            </p:cNvPr>
            <p:cNvSpPr txBox="1"/>
            <p:nvPr/>
          </p:nvSpPr>
          <p:spPr>
            <a:xfrm>
              <a:off x="1504509" y="5957792"/>
              <a:ext cx="31178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/>
                <a:t>Takeoff geometry, roughly to-scale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B8EA8A3-9117-44B7-993D-CF7F97D7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825" y="1704116"/>
            <a:ext cx="4943476" cy="1828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0304C6-68CB-4F66-B3F9-C5FC6328B051}"/>
              </a:ext>
            </a:extLst>
          </p:cNvPr>
          <p:cNvSpPr txBox="1"/>
          <p:nvPr/>
        </p:nvSpPr>
        <p:spPr>
          <a:xfrm>
            <a:off x="6831952" y="1347492"/>
            <a:ext cx="215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Initial demonstrator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613764-04E2-435A-B218-F3F1F6F652C0}"/>
              </a:ext>
            </a:extLst>
          </p:cNvPr>
          <p:cNvGrpSpPr/>
          <p:nvPr/>
        </p:nvGrpSpPr>
        <p:grpSpPr>
          <a:xfrm>
            <a:off x="7032690" y="3714038"/>
            <a:ext cx="4614884" cy="2610237"/>
            <a:chOff x="7031102" y="3526077"/>
            <a:chExt cx="4614884" cy="261023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D69940-DDCF-450C-A616-1C6E2E92D347}"/>
                </a:ext>
              </a:extLst>
            </p:cNvPr>
            <p:cNvSpPr/>
            <p:nvPr/>
          </p:nvSpPr>
          <p:spPr bwMode="auto">
            <a:xfrm>
              <a:off x="7031102" y="3526077"/>
              <a:ext cx="4614883" cy="26051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12075E5-B0FA-4411-A18B-DA75B17C7AE2}"/>
                </a:ext>
              </a:extLst>
            </p:cNvPr>
            <p:cNvSpPr/>
            <p:nvPr/>
          </p:nvSpPr>
          <p:spPr bwMode="auto">
            <a:xfrm>
              <a:off x="7596253" y="4055099"/>
              <a:ext cx="4049733" cy="2076086"/>
            </a:xfrm>
            <a:custGeom>
              <a:avLst/>
              <a:gdLst>
                <a:gd name="connsiteX0" fmla="*/ 0 w 4362450"/>
                <a:gd name="connsiteY0" fmla="*/ 815544 h 1272744"/>
                <a:gd name="connsiteX1" fmla="*/ 488950 w 4362450"/>
                <a:gd name="connsiteY1" fmla="*/ 485344 h 1272744"/>
                <a:gd name="connsiteX2" fmla="*/ 1346200 w 4362450"/>
                <a:gd name="connsiteY2" fmla="*/ 66244 h 1272744"/>
                <a:gd name="connsiteX3" fmla="*/ 2578100 w 4362450"/>
                <a:gd name="connsiteY3" fmla="*/ 59894 h 1272744"/>
                <a:gd name="connsiteX4" fmla="*/ 3632200 w 4362450"/>
                <a:gd name="connsiteY4" fmla="*/ 637744 h 1272744"/>
                <a:gd name="connsiteX5" fmla="*/ 4362450 w 4362450"/>
                <a:gd name="connsiteY5" fmla="*/ 1272744 h 1272744"/>
                <a:gd name="connsiteX0" fmla="*/ 0 w 4362450"/>
                <a:gd name="connsiteY0" fmla="*/ 815544 h 1272744"/>
                <a:gd name="connsiteX1" fmla="*/ 488950 w 4362450"/>
                <a:gd name="connsiteY1" fmla="*/ 485344 h 1272744"/>
                <a:gd name="connsiteX2" fmla="*/ 1346200 w 4362450"/>
                <a:gd name="connsiteY2" fmla="*/ 66244 h 1272744"/>
                <a:gd name="connsiteX3" fmla="*/ 2578100 w 4362450"/>
                <a:gd name="connsiteY3" fmla="*/ 59894 h 1272744"/>
                <a:gd name="connsiteX4" fmla="*/ 3632200 w 4362450"/>
                <a:gd name="connsiteY4" fmla="*/ 637744 h 1272744"/>
                <a:gd name="connsiteX5" fmla="*/ 4362450 w 4362450"/>
                <a:gd name="connsiteY5" fmla="*/ 1272744 h 1272744"/>
                <a:gd name="connsiteX0" fmla="*/ 0 w 4381500"/>
                <a:gd name="connsiteY0" fmla="*/ 910794 h 1272744"/>
                <a:gd name="connsiteX1" fmla="*/ 508000 w 4381500"/>
                <a:gd name="connsiteY1" fmla="*/ 485344 h 1272744"/>
                <a:gd name="connsiteX2" fmla="*/ 1365250 w 4381500"/>
                <a:gd name="connsiteY2" fmla="*/ 66244 h 1272744"/>
                <a:gd name="connsiteX3" fmla="*/ 2597150 w 4381500"/>
                <a:gd name="connsiteY3" fmla="*/ 59894 h 1272744"/>
                <a:gd name="connsiteX4" fmla="*/ 3651250 w 4381500"/>
                <a:gd name="connsiteY4" fmla="*/ 637744 h 1272744"/>
                <a:gd name="connsiteX5" fmla="*/ 4381500 w 4381500"/>
                <a:gd name="connsiteY5" fmla="*/ 1272744 h 1272744"/>
                <a:gd name="connsiteX0" fmla="*/ 0 w 4381500"/>
                <a:gd name="connsiteY0" fmla="*/ 910794 h 1272744"/>
                <a:gd name="connsiteX1" fmla="*/ 508000 w 4381500"/>
                <a:gd name="connsiteY1" fmla="*/ 485344 h 1272744"/>
                <a:gd name="connsiteX2" fmla="*/ 1365250 w 4381500"/>
                <a:gd name="connsiteY2" fmla="*/ 66244 h 1272744"/>
                <a:gd name="connsiteX3" fmla="*/ 2597150 w 4381500"/>
                <a:gd name="connsiteY3" fmla="*/ 59894 h 1272744"/>
                <a:gd name="connsiteX4" fmla="*/ 3651250 w 4381500"/>
                <a:gd name="connsiteY4" fmla="*/ 637744 h 1272744"/>
                <a:gd name="connsiteX5" fmla="*/ 4381500 w 4381500"/>
                <a:gd name="connsiteY5" fmla="*/ 1272744 h 1272744"/>
                <a:gd name="connsiteX0" fmla="*/ 0 w 4381500"/>
                <a:gd name="connsiteY0" fmla="*/ 908052 h 1270002"/>
                <a:gd name="connsiteX1" fmla="*/ 539750 w 4381500"/>
                <a:gd name="connsiteY1" fmla="*/ 431802 h 1270002"/>
                <a:gd name="connsiteX2" fmla="*/ 1365250 w 4381500"/>
                <a:gd name="connsiteY2" fmla="*/ 63502 h 1270002"/>
                <a:gd name="connsiteX3" fmla="*/ 2597150 w 4381500"/>
                <a:gd name="connsiteY3" fmla="*/ 57152 h 1270002"/>
                <a:gd name="connsiteX4" fmla="*/ 3651250 w 4381500"/>
                <a:gd name="connsiteY4" fmla="*/ 635002 h 1270002"/>
                <a:gd name="connsiteX5" fmla="*/ 4381500 w 4381500"/>
                <a:gd name="connsiteY5" fmla="*/ 1270002 h 1270002"/>
                <a:gd name="connsiteX0" fmla="*/ 0 w 4381500"/>
                <a:gd name="connsiteY0" fmla="*/ 953734 h 1315684"/>
                <a:gd name="connsiteX1" fmla="*/ 539750 w 4381500"/>
                <a:gd name="connsiteY1" fmla="*/ 477484 h 1315684"/>
                <a:gd name="connsiteX2" fmla="*/ 1365250 w 4381500"/>
                <a:gd name="connsiteY2" fmla="*/ 109184 h 1315684"/>
                <a:gd name="connsiteX3" fmla="*/ 2597150 w 4381500"/>
                <a:gd name="connsiteY3" fmla="*/ 102834 h 1315684"/>
                <a:gd name="connsiteX4" fmla="*/ 4381500 w 4381500"/>
                <a:gd name="connsiteY4" fmla="*/ 1315684 h 1315684"/>
                <a:gd name="connsiteX0" fmla="*/ 0 w 4381500"/>
                <a:gd name="connsiteY0" fmla="*/ 940261 h 1302211"/>
                <a:gd name="connsiteX1" fmla="*/ 539750 w 4381500"/>
                <a:gd name="connsiteY1" fmla="*/ 464011 h 1302211"/>
                <a:gd name="connsiteX2" fmla="*/ 1365250 w 4381500"/>
                <a:gd name="connsiteY2" fmla="*/ 95711 h 1302211"/>
                <a:gd name="connsiteX3" fmla="*/ 2787650 w 4381500"/>
                <a:gd name="connsiteY3" fmla="*/ 108411 h 1302211"/>
                <a:gd name="connsiteX4" fmla="*/ 4381500 w 4381500"/>
                <a:gd name="connsiteY4" fmla="*/ 1302211 h 1302211"/>
                <a:gd name="connsiteX0" fmla="*/ 0 w 4381500"/>
                <a:gd name="connsiteY0" fmla="*/ 940261 h 1302211"/>
                <a:gd name="connsiteX1" fmla="*/ 539750 w 4381500"/>
                <a:gd name="connsiteY1" fmla="*/ 464011 h 1302211"/>
                <a:gd name="connsiteX2" fmla="*/ 1365250 w 4381500"/>
                <a:gd name="connsiteY2" fmla="*/ 95711 h 1302211"/>
                <a:gd name="connsiteX3" fmla="*/ 2787650 w 4381500"/>
                <a:gd name="connsiteY3" fmla="*/ 108411 h 1302211"/>
                <a:gd name="connsiteX4" fmla="*/ 4381500 w 4381500"/>
                <a:gd name="connsiteY4" fmla="*/ 1302211 h 1302211"/>
                <a:gd name="connsiteX0" fmla="*/ 0 w 4381500"/>
                <a:gd name="connsiteY0" fmla="*/ 940261 h 1302211"/>
                <a:gd name="connsiteX1" fmla="*/ 539750 w 4381500"/>
                <a:gd name="connsiteY1" fmla="*/ 464011 h 1302211"/>
                <a:gd name="connsiteX2" fmla="*/ 1365250 w 4381500"/>
                <a:gd name="connsiteY2" fmla="*/ 95711 h 1302211"/>
                <a:gd name="connsiteX3" fmla="*/ 2787650 w 4381500"/>
                <a:gd name="connsiteY3" fmla="*/ 108411 h 1302211"/>
                <a:gd name="connsiteX4" fmla="*/ 4381500 w 4381500"/>
                <a:gd name="connsiteY4" fmla="*/ 1302211 h 1302211"/>
                <a:gd name="connsiteX0" fmla="*/ 0 w 4381500"/>
                <a:gd name="connsiteY0" fmla="*/ 964592 h 1326542"/>
                <a:gd name="connsiteX1" fmla="*/ 539750 w 4381500"/>
                <a:gd name="connsiteY1" fmla="*/ 488342 h 1326542"/>
                <a:gd name="connsiteX2" fmla="*/ 1441450 w 4381500"/>
                <a:gd name="connsiteY2" fmla="*/ 69242 h 1326542"/>
                <a:gd name="connsiteX3" fmla="*/ 2787650 w 4381500"/>
                <a:gd name="connsiteY3" fmla="*/ 132742 h 1326542"/>
                <a:gd name="connsiteX4" fmla="*/ 4381500 w 4381500"/>
                <a:gd name="connsiteY4" fmla="*/ 1326542 h 1326542"/>
                <a:gd name="connsiteX0" fmla="*/ 0 w 4809223"/>
                <a:gd name="connsiteY0" fmla="*/ 992308 h 1765531"/>
                <a:gd name="connsiteX1" fmla="*/ 539750 w 4809223"/>
                <a:gd name="connsiteY1" fmla="*/ 516058 h 1765531"/>
                <a:gd name="connsiteX2" fmla="*/ 1441450 w 4809223"/>
                <a:gd name="connsiteY2" fmla="*/ 96958 h 1765531"/>
                <a:gd name="connsiteX3" fmla="*/ 2787650 w 4809223"/>
                <a:gd name="connsiteY3" fmla="*/ 160458 h 1765531"/>
                <a:gd name="connsiteX4" fmla="*/ 4809223 w 4809223"/>
                <a:gd name="connsiteY4" fmla="*/ 1765530 h 1765531"/>
                <a:gd name="connsiteX0" fmla="*/ 0 w 4809223"/>
                <a:gd name="connsiteY0" fmla="*/ 944288 h 1717510"/>
                <a:gd name="connsiteX1" fmla="*/ 539750 w 4809223"/>
                <a:gd name="connsiteY1" fmla="*/ 468038 h 1717510"/>
                <a:gd name="connsiteX2" fmla="*/ 1441450 w 4809223"/>
                <a:gd name="connsiteY2" fmla="*/ 48938 h 1717510"/>
                <a:gd name="connsiteX3" fmla="*/ 2787650 w 4809223"/>
                <a:gd name="connsiteY3" fmla="*/ 112438 h 1717510"/>
                <a:gd name="connsiteX4" fmla="*/ 4809223 w 4809223"/>
                <a:gd name="connsiteY4" fmla="*/ 1717510 h 1717510"/>
                <a:gd name="connsiteX0" fmla="*/ 0 w 4809223"/>
                <a:gd name="connsiteY0" fmla="*/ 962460 h 1735682"/>
                <a:gd name="connsiteX1" fmla="*/ 539750 w 4809223"/>
                <a:gd name="connsiteY1" fmla="*/ 486210 h 1735682"/>
                <a:gd name="connsiteX2" fmla="*/ 1441450 w 4809223"/>
                <a:gd name="connsiteY2" fmla="*/ 67110 h 1735682"/>
                <a:gd name="connsiteX3" fmla="*/ 2787650 w 4809223"/>
                <a:gd name="connsiteY3" fmla="*/ 130610 h 1735682"/>
                <a:gd name="connsiteX4" fmla="*/ 4809223 w 4809223"/>
                <a:gd name="connsiteY4" fmla="*/ 1735682 h 1735682"/>
                <a:gd name="connsiteX0" fmla="*/ 0 w 4959763"/>
                <a:gd name="connsiteY0" fmla="*/ 962461 h 1855538"/>
                <a:gd name="connsiteX1" fmla="*/ 539750 w 4959763"/>
                <a:gd name="connsiteY1" fmla="*/ 486211 h 1855538"/>
                <a:gd name="connsiteX2" fmla="*/ 1441450 w 4959763"/>
                <a:gd name="connsiteY2" fmla="*/ 67111 h 1855538"/>
                <a:gd name="connsiteX3" fmla="*/ 2787650 w 4959763"/>
                <a:gd name="connsiteY3" fmla="*/ 130611 h 1855538"/>
                <a:gd name="connsiteX4" fmla="*/ 4809223 w 4959763"/>
                <a:gd name="connsiteY4" fmla="*/ 1735683 h 1855538"/>
                <a:gd name="connsiteX5" fmla="*/ 4811983 w 4959763"/>
                <a:gd name="connsiteY5" fmla="*/ 1739012 h 1855538"/>
                <a:gd name="connsiteX0" fmla="*/ 0 w 5239706"/>
                <a:gd name="connsiteY0" fmla="*/ 962461 h 1815196"/>
                <a:gd name="connsiteX1" fmla="*/ 539750 w 5239706"/>
                <a:gd name="connsiteY1" fmla="*/ 486211 h 1815196"/>
                <a:gd name="connsiteX2" fmla="*/ 1441450 w 5239706"/>
                <a:gd name="connsiteY2" fmla="*/ 67111 h 1815196"/>
                <a:gd name="connsiteX3" fmla="*/ 2787650 w 5239706"/>
                <a:gd name="connsiteY3" fmla="*/ 130611 h 1815196"/>
                <a:gd name="connsiteX4" fmla="*/ 4809223 w 5239706"/>
                <a:gd name="connsiteY4" fmla="*/ 1735683 h 1815196"/>
                <a:gd name="connsiteX5" fmla="*/ 5239706 w 5239706"/>
                <a:gd name="connsiteY5" fmla="*/ 1508700 h 1815196"/>
                <a:gd name="connsiteX0" fmla="*/ 0 w 5206804"/>
                <a:gd name="connsiteY0" fmla="*/ 962461 h 1807403"/>
                <a:gd name="connsiteX1" fmla="*/ 539750 w 5206804"/>
                <a:gd name="connsiteY1" fmla="*/ 486211 h 1807403"/>
                <a:gd name="connsiteX2" fmla="*/ 1441450 w 5206804"/>
                <a:gd name="connsiteY2" fmla="*/ 67111 h 1807403"/>
                <a:gd name="connsiteX3" fmla="*/ 2787650 w 5206804"/>
                <a:gd name="connsiteY3" fmla="*/ 130611 h 1807403"/>
                <a:gd name="connsiteX4" fmla="*/ 4809223 w 5206804"/>
                <a:gd name="connsiteY4" fmla="*/ 1735683 h 1807403"/>
                <a:gd name="connsiteX5" fmla="*/ 5206804 w 5206804"/>
                <a:gd name="connsiteY5" fmla="*/ 1434671 h 1807403"/>
                <a:gd name="connsiteX0" fmla="*/ 0 w 5236252"/>
                <a:gd name="connsiteY0" fmla="*/ 962461 h 1807403"/>
                <a:gd name="connsiteX1" fmla="*/ 539750 w 5236252"/>
                <a:gd name="connsiteY1" fmla="*/ 486211 h 1807403"/>
                <a:gd name="connsiteX2" fmla="*/ 1441450 w 5236252"/>
                <a:gd name="connsiteY2" fmla="*/ 67111 h 1807403"/>
                <a:gd name="connsiteX3" fmla="*/ 2787650 w 5236252"/>
                <a:gd name="connsiteY3" fmla="*/ 130611 h 1807403"/>
                <a:gd name="connsiteX4" fmla="*/ 4809223 w 5236252"/>
                <a:gd name="connsiteY4" fmla="*/ 1735683 h 1807403"/>
                <a:gd name="connsiteX5" fmla="*/ 5206804 w 5236252"/>
                <a:gd name="connsiteY5" fmla="*/ 1434671 h 1807403"/>
                <a:gd name="connsiteX6" fmla="*/ 5206803 w 5236252"/>
                <a:gd name="connsiteY6" fmla="*/ 1451122 h 1807403"/>
                <a:gd name="connsiteX0" fmla="*/ 0 w 5208318"/>
                <a:gd name="connsiteY0" fmla="*/ 1534802 h 2379744"/>
                <a:gd name="connsiteX1" fmla="*/ 539750 w 5208318"/>
                <a:gd name="connsiteY1" fmla="*/ 1058552 h 2379744"/>
                <a:gd name="connsiteX2" fmla="*/ 1441450 w 5208318"/>
                <a:gd name="connsiteY2" fmla="*/ 639452 h 2379744"/>
                <a:gd name="connsiteX3" fmla="*/ 2787650 w 5208318"/>
                <a:gd name="connsiteY3" fmla="*/ 702952 h 2379744"/>
                <a:gd name="connsiteX4" fmla="*/ 4809223 w 5208318"/>
                <a:gd name="connsiteY4" fmla="*/ 2308024 h 2379744"/>
                <a:gd name="connsiteX5" fmla="*/ 5206804 w 5208318"/>
                <a:gd name="connsiteY5" fmla="*/ 2007012 h 2379744"/>
                <a:gd name="connsiteX6" fmla="*/ 3142219 w 5208318"/>
                <a:gd name="connsiteY6" fmla="*/ 4 h 2379744"/>
                <a:gd name="connsiteX0" fmla="*/ 0 w 5191877"/>
                <a:gd name="connsiteY0" fmla="*/ 1534802 h 2380534"/>
                <a:gd name="connsiteX1" fmla="*/ 539750 w 5191877"/>
                <a:gd name="connsiteY1" fmla="*/ 1058552 h 2380534"/>
                <a:gd name="connsiteX2" fmla="*/ 1441450 w 5191877"/>
                <a:gd name="connsiteY2" fmla="*/ 639452 h 2380534"/>
                <a:gd name="connsiteX3" fmla="*/ 2787650 w 5191877"/>
                <a:gd name="connsiteY3" fmla="*/ 702952 h 2380534"/>
                <a:gd name="connsiteX4" fmla="*/ 4809223 w 5191877"/>
                <a:gd name="connsiteY4" fmla="*/ 2308024 h 2380534"/>
                <a:gd name="connsiteX5" fmla="*/ 5190353 w 5191877"/>
                <a:gd name="connsiteY5" fmla="*/ 2015238 h 2380534"/>
                <a:gd name="connsiteX6" fmla="*/ 3142219 w 5191877"/>
                <a:gd name="connsiteY6" fmla="*/ 4 h 2380534"/>
                <a:gd name="connsiteX0" fmla="*/ 0 w 5191878"/>
                <a:gd name="connsiteY0" fmla="*/ 1534802 h 2308024"/>
                <a:gd name="connsiteX1" fmla="*/ 539750 w 5191878"/>
                <a:gd name="connsiteY1" fmla="*/ 1058552 h 2308024"/>
                <a:gd name="connsiteX2" fmla="*/ 1441450 w 5191878"/>
                <a:gd name="connsiteY2" fmla="*/ 639452 h 2308024"/>
                <a:gd name="connsiteX3" fmla="*/ 2787650 w 5191878"/>
                <a:gd name="connsiteY3" fmla="*/ 702952 h 2308024"/>
                <a:gd name="connsiteX4" fmla="*/ 4809223 w 5191878"/>
                <a:gd name="connsiteY4" fmla="*/ 2308024 h 2308024"/>
                <a:gd name="connsiteX5" fmla="*/ 5190353 w 5191878"/>
                <a:gd name="connsiteY5" fmla="*/ 2015238 h 2308024"/>
                <a:gd name="connsiteX6" fmla="*/ 3142219 w 5191878"/>
                <a:gd name="connsiteY6" fmla="*/ 4 h 2308024"/>
                <a:gd name="connsiteX0" fmla="*/ 0 w 5191346"/>
                <a:gd name="connsiteY0" fmla="*/ 1880271 h 2653493"/>
                <a:gd name="connsiteX1" fmla="*/ 539750 w 5191346"/>
                <a:gd name="connsiteY1" fmla="*/ 1404021 h 2653493"/>
                <a:gd name="connsiteX2" fmla="*/ 1441450 w 5191346"/>
                <a:gd name="connsiteY2" fmla="*/ 984921 h 2653493"/>
                <a:gd name="connsiteX3" fmla="*/ 2787650 w 5191346"/>
                <a:gd name="connsiteY3" fmla="*/ 1048421 h 2653493"/>
                <a:gd name="connsiteX4" fmla="*/ 4809223 w 5191346"/>
                <a:gd name="connsiteY4" fmla="*/ 2653493 h 2653493"/>
                <a:gd name="connsiteX5" fmla="*/ 5190353 w 5191346"/>
                <a:gd name="connsiteY5" fmla="*/ 2360707 h 2653493"/>
                <a:gd name="connsiteX6" fmla="*/ 1982433 w 5191346"/>
                <a:gd name="connsiteY6" fmla="*/ 4 h 2653493"/>
                <a:gd name="connsiteX0" fmla="*/ 0 w 5190352"/>
                <a:gd name="connsiteY0" fmla="*/ 1880267 h 2653489"/>
                <a:gd name="connsiteX1" fmla="*/ 539750 w 5190352"/>
                <a:gd name="connsiteY1" fmla="*/ 1404017 h 2653489"/>
                <a:gd name="connsiteX2" fmla="*/ 1441450 w 5190352"/>
                <a:gd name="connsiteY2" fmla="*/ 984917 h 2653489"/>
                <a:gd name="connsiteX3" fmla="*/ 2787650 w 5190352"/>
                <a:gd name="connsiteY3" fmla="*/ 1048417 h 2653489"/>
                <a:gd name="connsiteX4" fmla="*/ 4809223 w 5190352"/>
                <a:gd name="connsiteY4" fmla="*/ 2653489 h 2653489"/>
                <a:gd name="connsiteX5" fmla="*/ 5190353 w 5190352"/>
                <a:gd name="connsiteY5" fmla="*/ 2360703 h 2653489"/>
                <a:gd name="connsiteX6" fmla="*/ 3273825 w 5190352"/>
                <a:gd name="connsiteY6" fmla="*/ 485302 h 2653489"/>
                <a:gd name="connsiteX7" fmla="*/ 1982433 w 5190352"/>
                <a:gd name="connsiteY7" fmla="*/ 0 h 2653489"/>
                <a:gd name="connsiteX0" fmla="*/ 501649 w 5692003"/>
                <a:gd name="connsiteY0" fmla="*/ 1806238 h 2579460"/>
                <a:gd name="connsiteX1" fmla="*/ 1041399 w 5692003"/>
                <a:gd name="connsiteY1" fmla="*/ 1329988 h 2579460"/>
                <a:gd name="connsiteX2" fmla="*/ 1943099 w 5692003"/>
                <a:gd name="connsiteY2" fmla="*/ 910888 h 2579460"/>
                <a:gd name="connsiteX3" fmla="*/ 3289299 w 5692003"/>
                <a:gd name="connsiteY3" fmla="*/ 974388 h 2579460"/>
                <a:gd name="connsiteX4" fmla="*/ 5310872 w 5692003"/>
                <a:gd name="connsiteY4" fmla="*/ 2579460 h 2579460"/>
                <a:gd name="connsiteX5" fmla="*/ 5692002 w 5692003"/>
                <a:gd name="connsiteY5" fmla="*/ 2286674 h 2579460"/>
                <a:gd name="connsiteX6" fmla="*/ 3775474 w 5692003"/>
                <a:gd name="connsiteY6" fmla="*/ 411273 h 2579460"/>
                <a:gd name="connsiteX7" fmla="*/ 0 w 5692003"/>
                <a:gd name="connsiteY7" fmla="*/ 0 h 2579460"/>
                <a:gd name="connsiteX0" fmla="*/ 501649 w 5692002"/>
                <a:gd name="connsiteY0" fmla="*/ 1806238 h 2579460"/>
                <a:gd name="connsiteX1" fmla="*/ 1041399 w 5692002"/>
                <a:gd name="connsiteY1" fmla="*/ 1329988 h 2579460"/>
                <a:gd name="connsiteX2" fmla="*/ 1943099 w 5692002"/>
                <a:gd name="connsiteY2" fmla="*/ 910888 h 2579460"/>
                <a:gd name="connsiteX3" fmla="*/ 3289299 w 5692002"/>
                <a:gd name="connsiteY3" fmla="*/ 974388 h 2579460"/>
                <a:gd name="connsiteX4" fmla="*/ 5310872 w 5692002"/>
                <a:gd name="connsiteY4" fmla="*/ 2579460 h 2579460"/>
                <a:gd name="connsiteX5" fmla="*/ 5692002 w 5692002"/>
                <a:gd name="connsiteY5" fmla="*/ 2286674 h 2579460"/>
                <a:gd name="connsiteX6" fmla="*/ 3775474 w 5692002"/>
                <a:gd name="connsiteY6" fmla="*/ 411273 h 2579460"/>
                <a:gd name="connsiteX7" fmla="*/ 0 w 5692002"/>
                <a:gd name="connsiteY7" fmla="*/ 0 h 2579460"/>
                <a:gd name="connsiteX0" fmla="*/ 501649 w 5692002"/>
                <a:gd name="connsiteY0" fmla="*/ 1926547 h 2699769"/>
                <a:gd name="connsiteX1" fmla="*/ 1041399 w 5692002"/>
                <a:gd name="connsiteY1" fmla="*/ 1450297 h 2699769"/>
                <a:gd name="connsiteX2" fmla="*/ 1943099 w 5692002"/>
                <a:gd name="connsiteY2" fmla="*/ 1031197 h 2699769"/>
                <a:gd name="connsiteX3" fmla="*/ 3289299 w 5692002"/>
                <a:gd name="connsiteY3" fmla="*/ 1094697 h 2699769"/>
                <a:gd name="connsiteX4" fmla="*/ 5310872 w 5692002"/>
                <a:gd name="connsiteY4" fmla="*/ 2699769 h 2699769"/>
                <a:gd name="connsiteX5" fmla="*/ 5692002 w 5692002"/>
                <a:gd name="connsiteY5" fmla="*/ 2406983 h 2699769"/>
                <a:gd name="connsiteX6" fmla="*/ 3775474 w 5692002"/>
                <a:gd name="connsiteY6" fmla="*/ 531582 h 2699769"/>
                <a:gd name="connsiteX7" fmla="*/ 1645088 w 5692002"/>
                <a:gd name="connsiteY7" fmla="*/ 13378 h 2699769"/>
                <a:gd name="connsiteX8" fmla="*/ 0 w 5692002"/>
                <a:gd name="connsiteY8" fmla="*/ 120309 h 2699769"/>
                <a:gd name="connsiteX0" fmla="*/ 501649 w 5692002"/>
                <a:gd name="connsiteY0" fmla="*/ 1923213 h 2696435"/>
                <a:gd name="connsiteX1" fmla="*/ 1041399 w 5692002"/>
                <a:gd name="connsiteY1" fmla="*/ 1446963 h 2696435"/>
                <a:gd name="connsiteX2" fmla="*/ 1943099 w 5692002"/>
                <a:gd name="connsiteY2" fmla="*/ 1027863 h 2696435"/>
                <a:gd name="connsiteX3" fmla="*/ 3289299 w 5692002"/>
                <a:gd name="connsiteY3" fmla="*/ 1091363 h 2696435"/>
                <a:gd name="connsiteX4" fmla="*/ 5310872 w 5692002"/>
                <a:gd name="connsiteY4" fmla="*/ 2696435 h 2696435"/>
                <a:gd name="connsiteX5" fmla="*/ 5692002 w 5692002"/>
                <a:gd name="connsiteY5" fmla="*/ 2403649 h 2696435"/>
                <a:gd name="connsiteX6" fmla="*/ 3775474 w 5692002"/>
                <a:gd name="connsiteY6" fmla="*/ 528248 h 2696435"/>
                <a:gd name="connsiteX7" fmla="*/ 1645088 w 5692002"/>
                <a:gd name="connsiteY7" fmla="*/ 10044 h 2696435"/>
                <a:gd name="connsiteX8" fmla="*/ 723839 w 5692002"/>
                <a:gd name="connsiteY8" fmla="*/ 339062 h 2696435"/>
                <a:gd name="connsiteX9" fmla="*/ 0 w 5692002"/>
                <a:gd name="connsiteY9" fmla="*/ 116975 h 2696435"/>
                <a:gd name="connsiteX0" fmla="*/ 501649 w 5692002"/>
                <a:gd name="connsiteY0" fmla="*/ 1923213 h 2696435"/>
                <a:gd name="connsiteX1" fmla="*/ 1041399 w 5692002"/>
                <a:gd name="connsiteY1" fmla="*/ 1446963 h 2696435"/>
                <a:gd name="connsiteX2" fmla="*/ 1943099 w 5692002"/>
                <a:gd name="connsiteY2" fmla="*/ 1027863 h 2696435"/>
                <a:gd name="connsiteX3" fmla="*/ 3289299 w 5692002"/>
                <a:gd name="connsiteY3" fmla="*/ 1091363 h 2696435"/>
                <a:gd name="connsiteX4" fmla="*/ 5310872 w 5692002"/>
                <a:gd name="connsiteY4" fmla="*/ 2696435 h 2696435"/>
                <a:gd name="connsiteX5" fmla="*/ 5692002 w 5692002"/>
                <a:gd name="connsiteY5" fmla="*/ 2403649 h 2696435"/>
                <a:gd name="connsiteX6" fmla="*/ 3775474 w 5692002"/>
                <a:gd name="connsiteY6" fmla="*/ 528248 h 2696435"/>
                <a:gd name="connsiteX7" fmla="*/ 1645088 w 5692002"/>
                <a:gd name="connsiteY7" fmla="*/ 10044 h 2696435"/>
                <a:gd name="connsiteX8" fmla="*/ 723839 w 5692002"/>
                <a:gd name="connsiteY8" fmla="*/ 339062 h 2696435"/>
                <a:gd name="connsiteX9" fmla="*/ 0 w 5692002"/>
                <a:gd name="connsiteY9" fmla="*/ 116975 h 2696435"/>
                <a:gd name="connsiteX0" fmla="*/ 501649 w 5692002"/>
                <a:gd name="connsiteY0" fmla="*/ 1923213 h 2696435"/>
                <a:gd name="connsiteX1" fmla="*/ 1041399 w 5692002"/>
                <a:gd name="connsiteY1" fmla="*/ 1446963 h 2696435"/>
                <a:gd name="connsiteX2" fmla="*/ 1943099 w 5692002"/>
                <a:gd name="connsiteY2" fmla="*/ 1027863 h 2696435"/>
                <a:gd name="connsiteX3" fmla="*/ 3289299 w 5692002"/>
                <a:gd name="connsiteY3" fmla="*/ 1091363 h 2696435"/>
                <a:gd name="connsiteX4" fmla="*/ 5310872 w 5692002"/>
                <a:gd name="connsiteY4" fmla="*/ 2696435 h 2696435"/>
                <a:gd name="connsiteX5" fmla="*/ 5692002 w 5692002"/>
                <a:gd name="connsiteY5" fmla="*/ 2403649 h 2696435"/>
                <a:gd name="connsiteX6" fmla="*/ 3775474 w 5692002"/>
                <a:gd name="connsiteY6" fmla="*/ 528248 h 2696435"/>
                <a:gd name="connsiteX7" fmla="*/ 1645088 w 5692002"/>
                <a:gd name="connsiteY7" fmla="*/ 10044 h 2696435"/>
                <a:gd name="connsiteX8" fmla="*/ 781417 w 5692002"/>
                <a:gd name="connsiteY8" fmla="*/ 339062 h 2696435"/>
                <a:gd name="connsiteX9" fmla="*/ 0 w 5692002"/>
                <a:gd name="connsiteY9" fmla="*/ 116975 h 2696435"/>
                <a:gd name="connsiteX0" fmla="*/ 501649 w 5692002"/>
                <a:gd name="connsiteY0" fmla="*/ 1907151 h 2680373"/>
                <a:gd name="connsiteX1" fmla="*/ 1041399 w 5692002"/>
                <a:gd name="connsiteY1" fmla="*/ 1430901 h 2680373"/>
                <a:gd name="connsiteX2" fmla="*/ 1943099 w 5692002"/>
                <a:gd name="connsiteY2" fmla="*/ 1011801 h 2680373"/>
                <a:gd name="connsiteX3" fmla="*/ 3289299 w 5692002"/>
                <a:gd name="connsiteY3" fmla="*/ 1075301 h 2680373"/>
                <a:gd name="connsiteX4" fmla="*/ 5310872 w 5692002"/>
                <a:gd name="connsiteY4" fmla="*/ 2680373 h 2680373"/>
                <a:gd name="connsiteX5" fmla="*/ 5692002 w 5692002"/>
                <a:gd name="connsiteY5" fmla="*/ 2387587 h 2680373"/>
                <a:gd name="connsiteX6" fmla="*/ 3775474 w 5692002"/>
                <a:gd name="connsiteY6" fmla="*/ 512186 h 2680373"/>
                <a:gd name="connsiteX7" fmla="*/ 2056360 w 5692002"/>
                <a:gd name="connsiteY7" fmla="*/ 10433 h 2680373"/>
                <a:gd name="connsiteX8" fmla="*/ 781417 w 5692002"/>
                <a:gd name="connsiteY8" fmla="*/ 323000 h 2680373"/>
                <a:gd name="connsiteX9" fmla="*/ 0 w 5692002"/>
                <a:gd name="connsiteY9" fmla="*/ 100913 h 2680373"/>
                <a:gd name="connsiteX0" fmla="*/ 501649 w 5692002"/>
                <a:gd name="connsiteY0" fmla="*/ 1907151 h 2680373"/>
                <a:gd name="connsiteX1" fmla="*/ 1041399 w 5692002"/>
                <a:gd name="connsiteY1" fmla="*/ 1430901 h 2680373"/>
                <a:gd name="connsiteX2" fmla="*/ 1943099 w 5692002"/>
                <a:gd name="connsiteY2" fmla="*/ 1011801 h 2680373"/>
                <a:gd name="connsiteX3" fmla="*/ 3289299 w 5692002"/>
                <a:gd name="connsiteY3" fmla="*/ 1075301 h 2680373"/>
                <a:gd name="connsiteX4" fmla="*/ 5310872 w 5692002"/>
                <a:gd name="connsiteY4" fmla="*/ 2680373 h 2680373"/>
                <a:gd name="connsiteX5" fmla="*/ 5692002 w 5692002"/>
                <a:gd name="connsiteY5" fmla="*/ 2387587 h 2680373"/>
                <a:gd name="connsiteX6" fmla="*/ 3775474 w 5692002"/>
                <a:gd name="connsiteY6" fmla="*/ 512186 h 2680373"/>
                <a:gd name="connsiteX7" fmla="*/ 2056360 w 5692002"/>
                <a:gd name="connsiteY7" fmla="*/ 10433 h 2680373"/>
                <a:gd name="connsiteX8" fmla="*/ 781417 w 5692002"/>
                <a:gd name="connsiteY8" fmla="*/ 323000 h 2680373"/>
                <a:gd name="connsiteX9" fmla="*/ 0 w 5692002"/>
                <a:gd name="connsiteY9" fmla="*/ 100913 h 2680373"/>
                <a:gd name="connsiteX0" fmla="*/ 501649 w 5692002"/>
                <a:gd name="connsiteY0" fmla="*/ 1907151 h 2680373"/>
                <a:gd name="connsiteX1" fmla="*/ 1041399 w 5692002"/>
                <a:gd name="connsiteY1" fmla="*/ 1430901 h 2680373"/>
                <a:gd name="connsiteX2" fmla="*/ 1943099 w 5692002"/>
                <a:gd name="connsiteY2" fmla="*/ 1011801 h 2680373"/>
                <a:gd name="connsiteX3" fmla="*/ 3289299 w 5692002"/>
                <a:gd name="connsiteY3" fmla="*/ 1075301 h 2680373"/>
                <a:gd name="connsiteX4" fmla="*/ 5310872 w 5692002"/>
                <a:gd name="connsiteY4" fmla="*/ 2680373 h 2680373"/>
                <a:gd name="connsiteX5" fmla="*/ 5692002 w 5692002"/>
                <a:gd name="connsiteY5" fmla="*/ 2387587 h 2680373"/>
                <a:gd name="connsiteX6" fmla="*/ 3775474 w 5692002"/>
                <a:gd name="connsiteY6" fmla="*/ 512186 h 2680373"/>
                <a:gd name="connsiteX7" fmla="*/ 2056360 w 5692002"/>
                <a:gd name="connsiteY7" fmla="*/ 10433 h 2680373"/>
                <a:gd name="connsiteX8" fmla="*/ 781417 w 5692002"/>
                <a:gd name="connsiteY8" fmla="*/ 323000 h 2680373"/>
                <a:gd name="connsiteX9" fmla="*/ 0 w 5692002"/>
                <a:gd name="connsiteY9" fmla="*/ 100913 h 2680373"/>
                <a:gd name="connsiteX0" fmla="*/ 501649 w 5692002"/>
                <a:gd name="connsiteY0" fmla="*/ 1899778 h 2673000"/>
                <a:gd name="connsiteX1" fmla="*/ 1041399 w 5692002"/>
                <a:gd name="connsiteY1" fmla="*/ 1423528 h 2673000"/>
                <a:gd name="connsiteX2" fmla="*/ 1943099 w 5692002"/>
                <a:gd name="connsiteY2" fmla="*/ 1004428 h 2673000"/>
                <a:gd name="connsiteX3" fmla="*/ 3289299 w 5692002"/>
                <a:gd name="connsiteY3" fmla="*/ 1067928 h 2673000"/>
                <a:gd name="connsiteX4" fmla="*/ 5310872 w 5692002"/>
                <a:gd name="connsiteY4" fmla="*/ 2673000 h 2673000"/>
                <a:gd name="connsiteX5" fmla="*/ 5692002 w 5692002"/>
                <a:gd name="connsiteY5" fmla="*/ 2380214 h 2673000"/>
                <a:gd name="connsiteX6" fmla="*/ 3775474 w 5692002"/>
                <a:gd name="connsiteY6" fmla="*/ 504813 h 2673000"/>
                <a:gd name="connsiteX7" fmla="*/ 2056360 w 5692002"/>
                <a:gd name="connsiteY7" fmla="*/ 3060 h 2673000"/>
                <a:gd name="connsiteX8" fmla="*/ 781417 w 5692002"/>
                <a:gd name="connsiteY8" fmla="*/ 315627 h 2673000"/>
                <a:gd name="connsiteX9" fmla="*/ 0 w 5692002"/>
                <a:gd name="connsiteY9" fmla="*/ 93540 h 2673000"/>
                <a:gd name="connsiteX0" fmla="*/ 501649 w 5692002"/>
                <a:gd name="connsiteY0" fmla="*/ 1932296 h 2705518"/>
                <a:gd name="connsiteX1" fmla="*/ 1041399 w 5692002"/>
                <a:gd name="connsiteY1" fmla="*/ 1456046 h 2705518"/>
                <a:gd name="connsiteX2" fmla="*/ 1943099 w 5692002"/>
                <a:gd name="connsiteY2" fmla="*/ 1036946 h 2705518"/>
                <a:gd name="connsiteX3" fmla="*/ 3289299 w 5692002"/>
                <a:gd name="connsiteY3" fmla="*/ 1100446 h 2705518"/>
                <a:gd name="connsiteX4" fmla="*/ 5310872 w 5692002"/>
                <a:gd name="connsiteY4" fmla="*/ 2705518 h 2705518"/>
                <a:gd name="connsiteX5" fmla="*/ 5692002 w 5692002"/>
                <a:gd name="connsiteY5" fmla="*/ 2412732 h 2705518"/>
                <a:gd name="connsiteX6" fmla="*/ 3775474 w 5692002"/>
                <a:gd name="connsiteY6" fmla="*/ 537331 h 2705518"/>
                <a:gd name="connsiteX7" fmla="*/ 1908302 w 5692002"/>
                <a:gd name="connsiteY7" fmla="*/ 2676 h 2705518"/>
                <a:gd name="connsiteX8" fmla="*/ 781417 w 5692002"/>
                <a:gd name="connsiteY8" fmla="*/ 348145 h 2705518"/>
                <a:gd name="connsiteX9" fmla="*/ 0 w 5692002"/>
                <a:gd name="connsiteY9" fmla="*/ 126058 h 2705518"/>
                <a:gd name="connsiteX0" fmla="*/ 501649 w 5692002"/>
                <a:gd name="connsiteY0" fmla="*/ 1916026 h 2689248"/>
                <a:gd name="connsiteX1" fmla="*/ 1041399 w 5692002"/>
                <a:gd name="connsiteY1" fmla="*/ 1439776 h 2689248"/>
                <a:gd name="connsiteX2" fmla="*/ 1943099 w 5692002"/>
                <a:gd name="connsiteY2" fmla="*/ 1020676 h 2689248"/>
                <a:gd name="connsiteX3" fmla="*/ 3289299 w 5692002"/>
                <a:gd name="connsiteY3" fmla="*/ 1084176 h 2689248"/>
                <a:gd name="connsiteX4" fmla="*/ 5310872 w 5692002"/>
                <a:gd name="connsiteY4" fmla="*/ 2689248 h 2689248"/>
                <a:gd name="connsiteX5" fmla="*/ 5692002 w 5692002"/>
                <a:gd name="connsiteY5" fmla="*/ 2396462 h 2689248"/>
                <a:gd name="connsiteX6" fmla="*/ 3775474 w 5692002"/>
                <a:gd name="connsiteY6" fmla="*/ 521061 h 2689248"/>
                <a:gd name="connsiteX7" fmla="*/ 1982331 w 5692002"/>
                <a:gd name="connsiteY7" fmla="*/ 2857 h 2689248"/>
                <a:gd name="connsiteX8" fmla="*/ 781417 w 5692002"/>
                <a:gd name="connsiteY8" fmla="*/ 331875 h 2689248"/>
                <a:gd name="connsiteX9" fmla="*/ 0 w 5692002"/>
                <a:gd name="connsiteY9" fmla="*/ 109788 h 2689248"/>
                <a:gd name="connsiteX0" fmla="*/ 55447 w 5245800"/>
                <a:gd name="connsiteY0" fmla="*/ 1916026 h 2689248"/>
                <a:gd name="connsiteX1" fmla="*/ 595197 w 5245800"/>
                <a:gd name="connsiteY1" fmla="*/ 1439776 h 2689248"/>
                <a:gd name="connsiteX2" fmla="*/ 1496897 w 5245800"/>
                <a:gd name="connsiteY2" fmla="*/ 1020676 h 2689248"/>
                <a:gd name="connsiteX3" fmla="*/ 2843097 w 5245800"/>
                <a:gd name="connsiteY3" fmla="*/ 1084176 h 2689248"/>
                <a:gd name="connsiteX4" fmla="*/ 4864670 w 5245800"/>
                <a:gd name="connsiteY4" fmla="*/ 2689248 h 2689248"/>
                <a:gd name="connsiteX5" fmla="*/ 5245800 w 5245800"/>
                <a:gd name="connsiteY5" fmla="*/ 2396462 h 2689248"/>
                <a:gd name="connsiteX6" fmla="*/ 3329272 w 5245800"/>
                <a:gd name="connsiteY6" fmla="*/ 521061 h 2689248"/>
                <a:gd name="connsiteX7" fmla="*/ 1536129 w 5245800"/>
                <a:gd name="connsiteY7" fmla="*/ 2857 h 2689248"/>
                <a:gd name="connsiteX8" fmla="*/ 335215 w 5245800"/>
                <a:gd name="connsiteY8" fmla="*/ 331875 h 2689248"/>
                <a:gd name="connsiteX9" fmla="*/ 0 w 5245800"/>
                <a:gd name="connsiteY9" fmla="*/ 263930 h 2689248"/>
                <a:gd name="connsiteX0" fmla="*/ 55447 w 5245800"/>
                <a:gd name="connsiteY0" fmla="*/ 1916026 h 2689248"/>
                <a:gd name="connsiteX1" fmla="*/ 595197 w 5245800"/>
                <a:gd name="connsiteY1" fmla="*/ 1439776 h 2689248"/>
                <a:gd name="connsiteX2" fmla="*/ 1496897 w 5245800"/>
                <a:gd name="connsiteY2" fmla="*/ 1020676 h 2689248"/>
                <a:gd name="connsiteX3" fmla="*/ 2843097 w 5245800"/>
                <a:gd name="connsiteY3" fmla="*/ 1084176 h 2689248"/>
                <a:gd name="connsiteX4" fmla="*/ 4864670 w 5245800"/>
                <a:gd name="connsiteY4" fmla="*/ 2689248 h 2689248"/>
                <a:gd name="connsiteX5" fmla="*/ 5245800 w 5245800"/>
                <a:gd name="connsiteY5" fmla="*/ 2396462 h 2689248"/>
                <a:gd name="connsiteX6" fmla="*/ 3329272 w 5245800"/>
                <a:gd name="connsiteY6" fmla="*/ 521061 h 2689248"/>
                <a:gd name="connsiteX7" fmla="*/ 1536129 w 5245800"/>
                <a:gd name="connsiteY7" fmla="*/ 2857 h 2689248"/>
                <a:gd name="connsiteX8" fmla="*/ 335215 w 5245800"/>
                <a:gd name="connsiteY8" fmla="*/ 331875 h 2689248"/>
                <a:gd name="connsiteX9" fmla="*/ 0 w 5245800"/>
                <a:gd name="connsiteY9" fmla="*/ 263930 h 2689248"/>
                <a:gd name="connsiteX0" fmla="*/ 266379 w 5245800"/>
                <a:gd name="connsiteY0" fmla="*/ 1696983 h 2689248"/>
                <a:gd name="connsiteX1" fmla="*/ 595197 w 5245800"/>
                <a:gd name="connsiteY1" fmla="*/ 1439776 h 2689248"/>
                <a:gd name="connsiteX2" fmla="*/ 1496897 w 5245800"/>
                <a:gd name="connsiteY2" fmla="*/ 1020676 h 2689248"/>
                <a:gd name="connsiteX3" fmla="*/ 2843097 w 5245800"/>
                <a:gd name="connsiteY3" fmla="*/ 1084176 h 2689248"/>
                <a:gd name="connsiteX4" fmla="*/ 4864670 w 5245800"/>
                <a:gd name="connsiteY4" fmla="*/ 2689248 h 2689248"/>
                <a:gd name="connsiteX5" fmla="*/ 5245800 w 5245800"/>
                <a:gd name="connsiteY5" fmla="*/ 2396462 h 2689248"/>
                <a:gd name="connsiteX6" fmla="*/ 3329272 w 5245800"/>
                <a:gd name="connsiteY6" fmla="*/ 521061 h 2689248"/>
                <a:gd name="connsiteX7" fmla="*/ 1536129 w 5245800"/>
                <a:gd name="connsiteY7" fmla="*/ 2857 h 2689248"/>
                <a:gd name="connsiteX8" fmla="*/ 335215 w 5245800"/>
                <a:gd name="connsiteY8" fmla="*/ 331875 h 2689248"/>
                <a:gd name="connsiteX9" fmla="*/ 0 w 5245800"/>
                <a:gd name="connsiteY9" fmla="*/ 263930 h 2689248"/>
                <a:gd name="connsiteX0" fmla="*/ 266379 w 5245800"/>
                <a:gd name="connsiteY0" fmla="*/ 1696983 h 2689248"/>
                <a:gd name="connsiteX1" fmla="*/ 595197 w 5245800"/>
                <a:gd name="connsiteY1" fmla="*/ 1439776 h 2689248"/>
                <a:gd name="connsiteX2" fmla="*/ 1496897 w 5245800"/>
                <a:gd name="connsiteY2" fmla="*/ 1020676 h 2689248"/>
                <a:gd name="connsiteX3" fmla="*/ 2843097 w 5245800"/>
                <a:gd name="connsiteY3" fmla="*/ 1084176 h 2689248"/>
                <a:gd name="connsiteX4" fmla="*/ 4864670 w 5245800"/>
                <a:gd name="connsiteY4" fmla="*/ 2689248 h 2689248"/>
                <a:gd name="connsiteX5" fmla="*/ 5245800 w 5245800"/>
                <a:gd name="connsiteY5" fmla="*/ 2396462 h 2689248"/>
                <a:gd name="connsiteX6" fmla="*/ 3329272 w 5245800"/>
                <a:gd name="connsiteY6" fmla="*/ 521061 h 2689248"/>
                <a:gd name="connsiteX7" fmla="*/ 1536129 w 5245800"/>
                <a:gd name="connsiteY7" fmla="*/ 2857 h 2689248"/>
                <a:gd name="connsiteX8" fmla="*/ 335215 w 5245800"/>
                <a:gd name="connsiteY8" fmla="*/ 331875 h 2689248"/>
                <a:gd name="connsiteX9" fmla="*/ 0 w 5245800"/>
                <a:gd name="connsiteY9" fmla="*/ 263930 h 2689248"/>
                <a:gd name="connsiteX0" fmla="*/ 266379 w 5245800"/>
                <a:gd name="connsiteY0" fmla="*/ 1696983 h 2689248"/>
                <a:gd name="connsiteX1" fmla="*/ 595197 w 5245800"/>
                <a:gd name="connsiteY1" fmla="*/ 1439776 h 2689248"/>
                <a:gd name="connsiteX2" fmla="*/ 1496897 w 5245800"/>
                <a:gd name="connsiteY2" fmla="*/ 1020676 h 2689248"/>
                <a:gd name="connsiteX3" fmla="*/ 2843097 w 5245800"/>
                <a:gd name="connsiteY3" fmla="*/ 1084176 h 2689248"/>
                <a:gd name="connsiteX4" fmla="*/ 4864670 w 5245800"/>
                <a:gd name="connsiteY4" fmla="*/ 2689248 h 2689248"/>
                <a:gd name="connsiteX5" fmla="*/ 5245800 w 5245800"/>
                <a:gd name="connsiteY5" fmla="*/ 2396462 h 2689248"/>
                <a:gd name="connsiteX6" fmla="*/ 3329272 w 5245800"/>
                <a:gd name="connsiteY6" fmla="*/ 521061 h 2689248"/>
                <a:gd name="connsiteX7" fmla="*/ 1536129 w 5245800"/>
                <a:gd name="connsiteY7" fmla="*/ 2857 h 2689248"/>
                <a:gd name="connsiteX8" fmla="*/ 335215 w 5245800"/>
                <a:gd name="connsiteY8" fmla="*/ 331875 h 2689248"/>
                <a:gd name="connsiteX9" fmla="*/ 0 w 5245800"/>
                <a:gd name="connsiteY9" fmla="*/ 263930 h 2689248"/>
                <a:gd name="connsiteX0" fmla="*/ 266379 w 5245800"/>
                <a:gd name="connsiteY0" fmla="*/ 1696983 h 2689248"/>
                <a:gd name="connsiteX1" fmla="*/ 660099 w 5245800"/>
                <a:gd name="connsiteY1" fmla="*/ 1382987 h 2689248"/>
                <a:gd name="connsiteX2" fmla="*/ 1496897 w 5245800"/>
                <a:gd name="connsiteY2" fmla="*/ 1020676 h 2689248"/>
                <a:gd name="connsiteX3" fmla="*/ 2843097 w 5245800"/>
                <a:gd name="connsiteY3" fmla="*/ 1084176 h 2689248"/>
                <a:gd name="connsiteX4" fmla="*/ 4864670 w 5245800"/>
                <a:gd name="connsiteY4" fmla="*/ 2689248 h 2689248"/>
                <a:gd name="connsiteX5" fmla="*/ 5245800 w 5245800"/>
                <a:gd name="connsiteY5" fmla="*/ 2396462 h 2689248"/>
                <a:gd name="connsiteX6" fmla="*/ 3329272 w 5245800"/>
                <a:gd name="connsiteY6" fmla="*/ 521061 h 2689248"/>
                <a:gd name="connsiteX7" fmla="*/ 1536129 w 5245800"/>
                <a:gd name="connsiteY7" fmla="*/ 2857 h 2689248"/>
                <a:gd name="connsiteX8" fmla="*/ 335215 w 5245800"/>
                <a:gd name="connsiteY8" fmla="*/ 331875 h 2689248"/>
                <a:gd name="connsiteX9" fmla="*/ 0 w 5245800"/>
                <a:gd name="connsiteY9" fmla="*/ 263930 h 2689248"/>
                <a:gd name="connsiteX0" fmla="*/ 266379 w 5245800"/>
                <a:gd name="connsiteY0" fmla="*/ 1696983 h 2689248"/>
                <a:gd name="connsiteX1" fmla="*/ 660099 w 5245800"/>
                <a:gd name="connsiteY1" fmla="*/ 1382987 h 2689248"/>
                <a:gd name="connsiteX2" fmla="*/ 1496897 w 5245800"/>
                <a:gd name="connsiteY2" fmla="*/ 1020676 h 2689248"/>
                <a:gd name="connsiteX3" fmla="*/ 2843097 w 5245800"/>
                <a:gd name="connsiteY3" fmla="*/ 1084176 h 2689248"/>
                <a:gd name="connsiteX4" fmla="*/ 4864670 w 5245800"/>
                <a:gd name="connsiteY4" fmla="*/ 2689248 h 2689248"/>
                <a:gd name="connsiteX5" fmla="*/ 5245800 w 5245800"/>
                <a:gd name="connsiteY5" fmla="*/ 2396462 h 2689248"/>
                <a:gd name="connsiteX6" fmla="*/ 3329272 w 5245800"/>
                <a:gd name="connsiteY6" fmla="*/ 521061 h 2689248"/>
                <a:gd name="connsiteX7" fmla="*/ 1536129 w 5245800"/>
                <a:gd name="connsiteY7" fmla="*/ 2857 h 2689248"/>
                <a:gd name="connsiteX8" fmla="*/ 335215 w 5245800"/>
                <a:gd name="connsiteY8" fmla="*/ 331875 h 2689248"/>
                <a:gd name="connsiteX9" fmla="*/ 0 w 5245800"/>
                <a:gd name="connsiteY9" fmla="*/ 263930 h 2689248"/>
                <a:gd name="connsiteX0" fmla="*/ 266379 w 5245800"/>
                <a:gd name="connsiteY0" fmla="*/ 1696983 h 2689248"/>
                <a:gd name="connsiteX1" fmla="*/ 692550 w 5245800"/>
                <a:gd name="connsiteY1" fmla="*/ 1407325 h 2689248"/>
                <a:gd name="connsiteX2" fmla="*/ 1496897 w 5245800"/>
                <a:gd name="connsiteY2" fmla="*/ 1020676 h 2689248"/>
                <a:gd name="connsiteX3" fmla="*/ 2843097 w 5245800"/>
                <a:gd name="connsiteY3" fmla="*/ 1084176 h 2689248"/>
                <a:gd name="connsiteX4" fmla="*/ 4864670 w 5245800"/>
                <a:gd name="connsiteY4" fmla="*/ 2689248 h 2689248"/>
                <a:gd name="connsiteX5" fmla="*/ 5245800 w 5245800"/>
                <a:gd name="connsiteY5" fmla="*/ 2396462 h 2689248"/>
                <a:gd name="connsiteX6" fmla="*/ 3329272 w 5245800"/>
                <a:gd name="connsiteY6" fmla="*/ 521061 h 2689248"/>
                <a:gd name="connsiteX7" fmla="*/ 1536129 w 5245800"/>
                <a:gd name="connsiteY7" fmla="*/ 2857 h 2689248"/>
                <a:gd name="connsiteX8" fmla="*/ 335215 w 5245800"/>
                <a:gd name="connsiteY8" fmla="*/ 331875 h 2689248"/>
                <a:gd name="connsiteX9" fmla="*/ 0 w 5245800"/>
                <a:gd name="connsiteY9" fmla="*/ 263930 h 268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45800" h="2689248">
                  <a:moveTo>
                    <a:pt x="266379" y="1696983"/>
                  </a:moveTo>
                  <a:cubicBezTo>
                    <a:pt x="425833" y="1585852"/>
                    <a:pt x="471238" y="1536269"/>
                    <a:pt x="692550" y="1407325"/>
                  </a:cubicBezTo>
                  <a:cubicBezTo>
                    <a:pt x="913862" y="1278381"/>
                    <a:pt x="1138473" y="1074534"/>
                    <a:pt x="1496897" y="1020676"/>
                  </a:cubicBezTo>
                  <a:cubicBezTo>
                    <a:pt x="1855321" y="966818"/>
                    <a:pt x="2322928" y="880109"/>
                    <a:pt x="2843097" y="1084176"/>
                  </a:cubicBezTo>
                  <a:cubicBezTo>
                    <a:pt x="3363266" y="1288243"/>
                    <a:pt x="4550081" y="2354021"/>
                    <a:pt x="4864670" y="2689248"/>
                  </a:cubicBezTo>
                  <a:cubicBezTo>
                    <a:pt x="5095129" y="2529592"/>
                    <a:pt x="5245225" y="2395769"/>
                    <a:pt x="5245800" y="2396462"/>
                  </a:cubicBezTo>
                  <a:cubicBezTo>
                    <a:pt x="4940548" y="2070741"/>
                    <a:pt x="3863925" y="914511"/>
                    <a:pt x="3329272" y="521061"/>
                  </a:cubicBezTo>
                  <a:cubicBezTo>
                    <a:pt x="2896066" y="183818"/>
                    <a:pt x="2264080" y="-27303"/>
                    <a:pt x="1536129" y="2857"/>
                  </a:cubicBezTo>
                  <a:cubicBezTo>
                    <a:pt x="945269" y="16565"/>
                    <a:pt x="609396" y="314053"/>
                    <a:pt x="335215" y="331875"/>
                  </a:cubicBezTo>
                  <a:cubicBezTo>
                    <a:pt x="61034" y="349697"/>
                    <a:pt x="153541" y="297170"/>
                    <a:pt x="0" y="263930"/>
                  </a:cubicBezTo>
                </a:path>
              </a:pathLst>
            </a:custGeom>
            <a:solidFill>
              <a:srgbClr val="FF9999">
                <a:alpha val="50000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288F33-F3B8-4D34-B85B-C94D93DD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73870" y="4027800"/>
              <a:ext cx="3150369" cy="1422001"/>
            </a:xfrm>
            <a:prstGeom prst="rect">
              <a:avLst/>
            </a:prstGeom>
          </p:spPr>
        </p:pic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3FF19F-05B1-47D1-A5C8-41D007A7CFB2}"/>
                </a:ext>
              </a:extLst>
            </p:cNvPr>
            <p:cNvSpPr/>
            <p:nvPr/>
          </p:nvSpPr>
          <p:spPr bwMode="auto">
            <a:xfrm>
              <a:off x="7947610" y="5289316"/>
              <a:ext cx="2411416" cy="657742"/>
            </a:xfrm>
            <a:custGeom>
              <a:avLst/>
              <a:gdLst>
                <a:gd name="connsiteX0" fmla="*/ 0 w 2561573"/>
                <a:gd name="connsiteY0" fmla="*/ 657742 h 657742"/>
                <a:gd name="connsiteX1" fmla="*/ 1296444 w 2561573"/>
                <a:gd name="connsiteY1" fmla="*/ 126 h 657742"/>
                <a:gd name="connsiteX2" fmla="*/ 2561573 w 2561573"/>
                <a:gd name="connsiteY2" fmla="*/ 613901 h 65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61573" h="657742">
                  <a:moveTo>
                    <a:pt x="0" y="657742"/>
                  </a:moveTo>
                  <a:cubicBezTo>
                    <a:pt x="434757" y="332587"/>
                    <a:pt x="869515" y="7433"/>
                    <a:pt x="1296444" y="126"/>
                  </a:cubicBezTo>
                  <a:cubicBezTo>
                    <a:pt x="1723373" y="-7181"/>
                    <a:pt x="2142473" y="303360"/>
                    <a:pt x="2561573" y="613901"/>
                  </a:cubicBezTo>
                </a:path>
              </a:pathLst>
            </a:cu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3C0FA7D-EDDD-4AC2-AC3F-BECBC6C8F399}"/>
                </a:ext>
              </a:extLst>
            </p:cNvPr>
            <p:cNvSpPr/>
            <p:nvPr/>
          </p:nvSpPr>
          <p:spPr bwMode="auto">
            <a:xfrm>
              <a:off x="7191992" y="3693627"/>
              <a:ext cx="4046063" cy="1283979"/>
            </a:xfrm>
            <a:custGeom>
              <a:avLst/>
              <a:gdLst>
                <a:gd name="connsiteX0" fmla="*/ 0 w 2561573"/>
                <a:gd name="connsiteY0" fmla="*/ 657742 h 657742"/>
                <a:gd name="connsiteX1" fmla="*/ 1296444 w 2561573"/>
                <a:gd name="connsiteY1" fmla="*/ 126 h 657742"/>
                <a:gd name="connsiteX2" fmla="*/ 2561573 w 2561573"/>
                <a:gd name="connsiteY2" fmla="*/ 613901 h 657742"/>
                <a:gd name="connsiteX0" fmla="*/ 0 w 3253485"/>
                <a:gd name="connsiteY0" fmla="*/ 319362 h 635143"/>
                <a:gd name="connsiteX1" fmla="*/ 1988356 w 3253485"/>
                <a:gd name="connsiteY1" fmla="*/ 21368 h 635143"/>
                <a:gd name="connsiteX2" fmla="*/ 3253485 w 3253485"/>
                <a:gd name="connsiteY2" fmla="*/ 635143 h 635143"/>
                <a:gd name="connsiteX0" fmla="*/ 0 w 3253485"/>
                <a:gd name="connsiteY0" fmla="*/ 301383 h 617164"/>
                <a:gd name="connsiteX1" fmla="*/ 1988356 w 3253485"/>
                <a:gd name="connsiteY1" fmla="*/ 3389 h 617164"/>
                <a:gd name="connsiteX2" fmla="*/ 3253485 w 3253485"/>
                <a:gd name="connsiteY2" fmla="*/ 617164 h 617164"/>
                <a:gd name="connsiteX0" fmla="*/ 0 w 3253485"/>
                <a:gd name="connsiteY0" fmla="*/ 300751 h 616532"/>
                <a:gd name="connsiteX1" fmla="*/ 1988356 w 3253485"/>
                <a:gd name="connsiteY1" fmla="*/ 2757 h 616532"/>
                <a:gd name="connsiteX2" fmla="*/ 3253485 w 3253485"/>
                <a:gd name="connsiteY2" fmla="*/ 616532 h 616532"/>
                <a:gd name="connsiteX0" fmla="*/ 0 w 4550822"/>
                <a:gd name="connsiteY0" fmla="*/ 374269 h 2509950"/>
                <a:gd name="connsiteX1" fmla="*/ 1988356 w 4550822"/>
                <a:gd name="connsiteY1" fmla="*/ 76275 h 2509950"/>
                <a:gd name="connsiteX2" fmla="*/ 4550822 w 4550822"/>
                <a:gd name="connsiteY2" fmla="*/ 2509950 h 2509950"/>
                <a:gd name="connsiteX0" fmla="*/ 0 w 4550822"/>
                <a:gd name="connsiteY0" fmla="*/ 374269 h 2509950"/>
                <a:gd name="connsiteX1" fmla="*/ 1988356 w 4550822"/>
                <a:gd name="connsiteY1" fmla="*/ 76275 h 2509950"/>
                <a:gd name="connsiteX2" fmla="*/ 4550822 w 4550822"/>
                <a:gd name="connsiteY2" fmla="*/ 2509950 h 2509950"/>
                <a:gd name="connsiteX0" fmla="*/ 0 w 4298008"/>
                <a:gd name="connsiteY0" fmla="*/ 370128 h 2429526"/>
                <a:gd name="connsiteX1" fmla="*/ 1988356 w 4298008"/>
                <a:gd name="connsiteY1" fmla="*/ 72134 h 2429526"/>
                <a:gd name="connsiteX2" fmla="*/ 4298008 w 4298008"/>
                <a:gd name="connsiteY2" fmla="*/ 2429526 h 2429526"/>
                <a:gd name="connsiteX0" fmla="*/ 0 w 4298008"/>
                <a:gd name="connsiteY0" fmla="*/ 370128 h 2429526"/>
                <a:gd name="connsiteX1" fmla="*/ 1988356 w 4298008"/>
                <a:gd name="connsiteY1" fmla="*/ 72134 h 2429526"/>
                <a:gd name="connsiteX2" fmla="*/ 4298008 w 4298008"/>
                <a:gd name="connsiteY2" fmla="*/ 2429526 h 2429526"/>
                <a:gd name="connsiteX0" fmla="*/ 0 w 4298008"/>
                <a:gd name="connsiteY0" fmla="*/ 248174 h 2307572"/>
                <a:gd name="connsiteX1" fmla="*/ 2034927 w 4298008"/>
                <a:gd name="connsiteY1" fmla="*/ 80950 h 2307572"/>
                <a:gd name="connsiteX2" fmla="*/ 4298008 w 4298008"/>
                <a:gd name="connsiteY2" fmla="*/ 2307572 h 2307572"/>
                <a:gd name="connsiteX0" fmla="*/ 0 w 4298008"/>
                <a:gd name="connsiteY0" fmla="*/ 174718 h 2234116"/>
                <a:gd name="connsiteX1" fmla="*/ 2034927 w 4298008"/>
                <a:gd name="connsiteY1" fmla="*/ 7494 h 2234116"/>
                <a:gd name="connsiteX2" fmla="*/ 4298008 w 4298008"/>
                <a:gd name="connsiteY2" fmla="*/ 2234116 h 223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98008" h="2234116">
                  <a:moveTo>
                    <a:pt x="0" y="174718"/>
                  </a:moveTo>
                  <a:cubicBezTo>
                    <a:pt x="787366" y="547011"/>
                    <a:pt x="1464958" y="-74197"/>
                    <a:pt x="2034927" y="7494"/>
                  </a:cubicBezTo>
                  <a:cubicBezTo>
                    <a:pt x="2604896" y="89185"/>
                    <a:pt x="3160384" y="114572"/>
                    <a:pt x="4298008" y="2234116"/>
                  </a:cubicBezTo>
                </a:path>
              </a:pathLst>
            </a:cu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8D47D32-DEFB-49EB-B2EA-7527018BFEDC}"/>
                </a:ext>
              </a:extLst>
            </p:cNvPr>
            <p:cNvSpPr/>
            <p:nvPr/>
          </p:nvSpPr>
          <p:spPr bwMode="auto">
            <a:xfrm>
              <a:off x="7258050" y="4067063"/>
              <a:ext cx="4378629" cy="1840732"/>
            </a:xfrm>
            <a:custGeom>
              <a:avLst/>
              <a:gdLst>
                <a:gd name="connsiteX0" fmla="*/ 0 w 5124450"/>
                <a:gd name="connsiteY0" fmla="*/ 105206 h 1775256"/>
                <a:gd name="connsiteX1" fmla="*/ 590550 w 5124450"/>
                <a:gd name="connsiteY1" fmla="*/ 302056 h 1775256"/>
                <a:gd name="connsiteX2" fmla="*/ 1250950 w 5124450"/>
                <a:gd name="connsiteY2" fmla="*/ 162356 h 1775256"/>
                <a:gd name="connsiteX3" fmla="*/ 1555750 w 5124450"/>
                <a:gd name="connsiteY3" fmla="*/ 16306 h 1775256"/>
                <a:gd name="connsiteX4" fmla="*/ 2679700 w 5124450"/>
                <a:gd name="connsiteY4" fmla="*/ 60756 h 1775256"/>
                <a:gd name="connsiteX5" fmla="*/ 3740150 w 5124450"/>
                <a:gd name="connsiteY5" fmla="*/ 524306 h 1775256"/>
                <a:gd name="connsiteX6" fmla="*/ 5124450 w 5124450"/>
                <a:gd name="connsiteY6" fmla="*/ 1775256 h 1775256"/>
                <a:gd name="connsiteX0" fmla="*/ 0 w 5124450"/>
                <a:gd name="connsiteY0" fmla="*/ 114568 h 1784618"/>
                <a:gd name="connsiteX1" fmla="*/ 590550 w 5124450"/>
                <a:gd name="connsiteY1" fmla="*/ 311418 h 1784618"/>
                <a:gd name="connsiteX2" fmla="*/ 1035050 w 5124450"/>
                <a:gd name="connsiteY2" fmla="*/ 305068 h 1784618"/>
                <a:gd name="connsiteX3" fmla="*/ 1555750 w 5124450"/>
                <a:gd name="connsiteY3" fmla="*/ 25668 h 1784618"/>
                <a:gd name="connsiteX4" fmla="*/ 2679700 w 5124450"/>
                <a:gd name="connsiteY4" fmla="*/ 70118 h 1784618"/>
                <a:gd name="connsiteX5" fmla="*/ 3740150 w 5124450"/>
                <a:gd name="connsiteY5" fmla="*/ 533668 h 1784618"/>
                <a:gd name="connsiteX6" fmla="*/ 5124450 w 5124450"/>
                <a:gd name="connsiteY6" fmla="*/ 1784618 h 1784618"/>
                <a:gd name="connsiteX0" fmla="*/ 0 w 5124450"/>
                <a:gd name="connsiteY0" fmla="*/ 83789 h 1753839"/>
                <a:gd name="connsiteX1" fmla="*/ 590550 w 5124450"/>
                <a:gd name="connsiteY1" fmla="*/ 280639 h 1753839"/>
                <a:gd name="connsiteX2" fmla="*/ 1035050 w 5124450"/>
                <a:gd name="connsiteY2" fmla="*/ 274289 h 1753839"/>
                <a:gd name="connsiteX3" fmla="*/ 1479550 w 5124450"/>
                <a:gd name="connsiteY3" fmla="*/ 52039 h 1753839"/>
                <a:gd name="connsiteX4" fmla="*/ 2679700 w 5124450"/>
                <a:gd name="connsiteY4" fmla="*/ 39339 h 1753839"/>
                <a:gd name="connsiteX5" fmla="*/ 3740150 w 5124450"/>
                <a:gd name="connsiteY5" fmla="*/ 502889 h 1753839"/>
                <a:gd name="connsiteX6" fmla="*/ 5124450 w 5124450"/>
                <a:gd name="connsiteY6" fmla="*/ 1753839 h 1753839"/>
                <a:gd name="connsiteX0" fmla="*/ 0 w 5124450"/>
                <a:gd name="connsiteY0" fmla="*/ 83504 h 1753554"/>
                <a:gd name="connsiteX1" fmla="*/ 590550 w 5124450"/>
                <a:gd name="connsiteY1" fmla="*/ 280354 h 1753554"/>
                <a:gd name="connsiteX2" fmla="*/ 965200 w 5124450"/>
                <a:gd name="connsiteY2" fmla="*/ 267654 h 1753554"/>
                <a:gd name="connsiteX3" fmla="*/ 1479550 w 5124450"/>
                <a:gd name="connsiteY3" fmla="*/ 51754 h 1753554"/>
                <a:gd name="connsiteX4" fmla="*/ 2679700 w 5124450"/>
                <a:gd name="connsiteY4" fmla="*/ 39054 h 1753554"/>
                <a:gd name="connsiteX5" fmla="*/ 3740150 w 5124450"/>
                <a:gd name="connsiteY5" fmla="*/ 502604 h 1753554"/>
                <a:gd name="connsiteX6" fmla="*/ 5124450 w 5124450"/>
                <a:gd name="connsiteY6" fmla="*/ 1753554 h 1753554"/>
                <a:gd name="connsiteX0" fmla="*/ 0 w 5124450"/>
                <a:gd name="connsiteY0" fmla="*/ 97426 h 1767476"/>
                <a:gd name="connsiteX1" fmla="*/ 590550 w 5124450"/>
                <a:gd name="connsiteY1" fmla="*/ 294276 h 1767476"/>
                <a:gd name="connsiteX2" fmla="*/ 965200 w 5124450"/>
                <a:gd name="connsiteY2" fmla="*/ 281576 h 1767476"/>
                <a:gd name="connsiteX3" fmla="*/ 1479550 w 5124450"/>
                <a:gd name="connsiteY3" fmla="*/ 65676 h 1767476"/>
                <a:gd name="connsiteX4" fmla="*/ 2679700 w 5124450"/>
                <a:gd name="connsiteY4" fmla="*/ 52976 h 1767476"/>
                <a:gd name="connsiteX5" fmla="*/ 3740150 w 5124450"/>
                <a:gd name="connsiteY5" fmla="*/ 516526 h 1767476"/>
                <a:gd name="connsiteX6" fmla="*/ 5124450 w 5124450"/>
                <a:gd name="connsiteY6" fmla="*/ 1767476 h 1767476"/>
                <a:gd name="connsiteX0" fmla="*/ 0 w 5124450"/>
                <a:gd name="connsiteY0" fmla="*/ 97426 h 1767476"/>
                <a:gd name="connsiteX1" fmla="*/ 590550 w 5124450"/>
                <a:gd name="connsiteY1" fmla="*/ 294276 h 1767476"/>
                <a:gd name="connsiteX2" fmla="*/ 965200 w 5124450"/>
                <a:gd name="connsiteY2" fmla="*/ 281576 h 1767476"/>
                <a:gd name="connsiteX3" fmla="*/ 1479550 w 5124450"/>
                <a:gd name="connsiteY3" fmla="*/ 65676 h 1767476"/>
                <a:gd name="connsiteX4" fmla="*/ 2679700 w 5124450"/>
                <a:gd name="connsiteY4" fmla="*/ 52976 h 1767476"/>
                <a:gd name="connsiteX5" fmla="*/ 3790950 w 5124450"/>
                <a:gd name="connsiteY5" fmla="*/ 516526 h 1767476"/>
                <a:gd name="connsiteX6" fmla="*/ 5124450 w 5124450"/>
                <a:gd name="connsiteY6" fmla="*/ 1767476 h 1767476"/>
                <a:gd name="connsiteX0" fmla="*/ 0 w 5700231"/>
                <a:gd name="connsiteY0" fmla="*/ 97426 h 2384384"/>
                <a:gd name="connsiteX1" fmla="*/ 590550 w 5700231"/>
                <a:gd name="connsiteY1" fmla="*/ 294276 h 2384384"/>
                <a:gd name="connsiteX2" fmla="*/ 965200 w 5700231"/>
                <a:gd name="connsiteY2" fmla="*/ 281576 h 2384384"/>
                <a:gd name="connsiteX3" fmla="*/ 1479550 w 5700231"/>
                <a:gd name="connsiteY3" fmla="*/ 65676 h 2384384"/>
                <a:gd name="connsiteX4" fmla="*/ 2679700 w 5700231"/>
                <a:gd name="connsiteY4" fmla="*/ 52976 h 2384384"/>
                <a:gd name="connsiteX5" fmla="*/ 3790950 w 5700231"/>
                <a:gd name="connsiteY5" fmla="*/ 516526 h 2384384"/>
                <a:gd name="connsiteX6" fmla="*/ 5700231 w 5700231"/>
                <a:gd name="connsiteY6" fmla="*/ 2384384 h 2384384"/>
                <a:gd name="connsiteX0" fmla="*/ 0 w 5700231"/>
                <a:gd name="connsiteY0" fmla="*/ 97426 h 2384384"/>
                <a:gd name="connsiteX1" fmla="*/ 590550 w 5700231"/>
                <a:gd name="connsiteY1" fmla="*/ 294276 h 2384384"/>
                <a:gd name="connsiteX2" fmla="*/ 965200 w 5700231"/>
                <a:gd name="connsiteY2" fmla="*/ 281576 h 2384384"/>
                <a:gd name="connsiteX3" fmla="*/ 1479550 w 5700231"/>
                <a:gd name="connsiteY3" fmla="*/ 65676 h 2384384"/>
                <a:gd name="connsiteX4" fmla="*/ 2679700 w 5700231"/>
                <a:gd name="connsiteY4" fmla="*/ 52976 h 2384384"/>
                <a:gd name="connsiteX5" fmla="*/ 3790950 w 5700231"/>
                <a:gd name="connsiteY5" fmla="*/ 516526 h 2384384"/>
                <a:gd name="connsiteX6" fmla="*/ 5700231 w 5700231"/>
                <a:gd name="connsiteY6" fmla="*/ 2384384 h 238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00231" h="2384384">
                  <a:moveTo>
                    <a:pt x="0" y="97426"/>
                  </a:moveTo>
                  <a:cubicBezTo>
                    <a:pt x="191029" y="191088"/>
                    <a:pt x="429683" y="263584"/>
                    <a:pt x="590550" y="294276"/>
                  </a:cubicBezTo>
                  <a:cubicBezTo>
                    <a:pt x="751417" y="324968"/>
                    <a:pt x="817033" y="319676"/>
                    <a:pt x="965200" y="281576"/>
                  </a:cubicBezTo>
                  <a:cubicBezTo>
                    <a:pt x="1113367" y="243476"/>
                    <a:pt x="1206500" y="148226"/>
                    <a:pt x="1479550" y="65676"/>
                  </a:cubicBezTo>
                  <a:cubicBezTo>
                    <a:pt x="1752600" y="-16874"/>
                    <a:pt x="2294467" y="-22166"/>
                    <a:pt x="2679700" y="52976"/>
                  </a:cubicBezTo>
                  <a:cubicBezTo>
                    <a:pt x="3064933" y="128118"/>
                    <a:pt x="3287528" y="127958"/>
                    <a:pt x="3790950" y="516526"/>
                  </a:cubicBezTo>
                  <a:cubicBezTo>
                    <a:pt x="4294372" y="905094"/>
                    <a:pt x="5203585" y="1844205"/>
                    <a:pt x="5700231" y="2384384"/>
                  </a:cubicBezTo>
                </a:path>
              </a:pathLst>
            </a:cu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268D00-D84B-4294-B36D-E51342FBB772}"/>
                </a:ext>
              </a:extLst>
            </p:cNvPr>
            <p:cNvSpPr/>
            <p:nvPr/>
          </p:nvSpPr>
          <p:spPr bwMode="auto">
            <a:xfrm>
              <a:off x="7645321" y="4796376"/>
              <a:ext cx="3712697" cy="1339938"/>
            </a:xfrm>
            <a:custGeom>
              <a:avLst/>
              <a:gdLst>
                <a:gd name="connsiteX0" fmla="*/ 0 w 4362450"/>
                <a:gd name="connsiteY0" fmla="*/ 815544 h 1272744"/>
                <a:gd name="connsiteX1" fmla="*/ 488950 w 4362450"/>
                <a:gd name="connsiteY1" fmla="*/ 485344 h 1272744"/>
                <a:gd name="connsiteX2" fmla="*/ 1346200 w 4362450"/>
                <a:gd name="connsiteY2" fmla="*/ 66244 h 1272744"/>
                <a:gd name="connsiteX3" fmla="*/ 2578100 w 4362450"/>
                <a:gd name="connsiteY3" fmla="*/ 59894 h 1272744"/>
                <a:gd name="connsiteX4" fmla="*/ 3632200 w 4362450"/>
                <a:gd name="connsiteY4" fmla="*/ 637744 h 1272744"/>
                <a:gd name="connsiteX5" fmla="*/ 4362450 w 4362450"/>
                <a:gd name="connsiteY5" fmla="*/ 1272744 h 1272744"/>
                <a:gd name="connsiteX0" fmla="*/ 0 w 4362450"/>
                <a:gd name="connsiteY0" fmla="*/ 815544 h 1272744"/>
                <a:gd name="connsiteX1" fmla="*/ 488950 w 4362450"/>
                <a:gd name="connsiteY1" fmla="*/ 485344 h 1272744"/>
                <a:gd name="connsiteX2" fmla="*/ 1346200 w 4362450"/>
                <a:gd name="connsiteY2" fmla="*/ 66244 h 1272744"/>
                <a:gd name="connsiteX3" fmla="*/ 2578100 w 4362450"/>
                <a:gd name="connsiteY3" fmla="*/ 59894 h 1272744"/>
                <a:gd name="connsiteX4" fmla="*/ 3632200 w 4362450"/>
                <a:gd name="connsiteY4" fmla="*/ 637744 h 1272744"/>
                <a:gd name="connsiteX5" fmla="*/ 4362450 w 4362450"/>
                <a:gd name="connsiteY5" fmla="*/ 1272744 h 1272744"/>
                <a:gd name="connsiteX0" fmla="*/ 0 w 4381500"/>
                <a:gd name="connsiteY0" fmla="*/ 910794 h 1272744"/>
                <a:gd name="connsiteX1" fmla="*/ 508000 w 4381500"/>
                <a:gd name="connsiteY1" fmla="*/ 485344 h 1272744"/>
                <a:gd name="connsiteX2" fmla="*/ 1365250 w 4381500"/>
                <a:gd name="connsiteY2" fmla="*/ 66244 h 1272744"/>
                <a:gd name="connsiteX3" fmla="*/ 2597150 w 4381500"/>
                <a:gd name="connsiteY3" fmla="*/ 59894 h 1272744"/>
                <a:gd name="connsiteX4" fmla="*/ 3651250 w 4381500"/>
                <a:gd name="connsiteY4" fmla="*/ 637744 h 1272744"/>
                <a:gd name="connsiteX5" fmla="*/ 4381500 w 4381500"/>
                <a:gd name="connsiteY5" fmla="*/ 1272744 h 1272744"/>
                <a:gd name="connsiteX0" fmla="*/ 0 w 4381500"/>
                <a:gd name="connsiteY0" fmla="*/ 910794 h 1272744"/>
                <a:gd name="connsiteX1" fmla="*/ 508000 w 4381500"/>
                <a:gd name="connsiteY1" fmla="*/ 485344 h 1272744"/>
                <a:gd name="connsiteX2" fmla="*/ 1365250 w 4381500"/>
                <a:gd name="connsiteY2" fmla="*/ 66244 h 1272744"/>
                <a:gd name="connsiteX3" fmla="*/ 2597150 w 4381500"/>
                <a:gd name="connsiteY3" fmla="*/ 59894 h 1272744"/>
                <a:gd name="connsiteX4" fmla="*/ 3651250 w 4381500"/>
                <a:gd name="connsiteY4" fmla="*/ 637744 h 1272744"/>
                <a:gd name="connsiteX5" fmla="*/ 4381500 w 4381500"/>
                <a:gd name="connsiteY5" fmla="*/ 1272744 h 1272744"/>
                <a:gd name="connsiteX0" fmla="*/ 0 w 4381500"/>
                <a:gd name="connsiteY0" fmla="*/ 908052 h 1270002"/>
                <a:gd name="connsiteX1" fmla="*/ 539750 w 4381500"/>
                <a:gd name="connsiteY1" fmla="*/ 431802 h 1270002"/>
                <a:gd name="connsiteX2" fmla="*/ 1365250 w 4381500"/>
                <a:gd name="connsiteY2" fmla="*/ 63502 h 1270002"/>
                <a:gd name="connsiteX3" fmla="*/ 2597150 w 4381500"/>
                <a:gd name="connsiteY3" fmla="*/ 57152 h 1270002"/>
                <a:gd name="connsiteX4" fmla="*/ 3651250 w 4381500"/>
                <a:gd name="connsiteY4" fmla="*/ 635002 h 1270002"/>
                <a:gd name="connsiteX5" fmla="*/ 4381500 w 4381500"/>
                <a:gd name="connsiteY5" fmla="*/ 1270002 h 1270002"/>
                <a:gd name="connsiteX0" fmla="*/ 0 w 4381500"/>
                <a:gd name="connsiteY0" fmla="*/ 953734 h 1315684"/>
                <a:gd name="connsiteX1" fmla="*/ 539750 w 4381500"/>
                <a:gd name="connsiteY1" fmla="*/ 477484 h 1315684"/>
                <a:gd name="connsiteX2" fmla="*/ 1365250 w 4381500"/>
                <a:gd name="connsiteY2" fmla="*/ 109184 h 1315684"/>
                <a:gd name="connsiteX3" fmla="*/ 2597150 w 4381500"/>
                <a:gd name="connsiteY3" fmla="*/ 102834 h 1315684"/>
                <a:gd name="connsiteX4" fmla="*/ 4381500 w 4381500"/>
                <a:gd name="connsiteY4" fmla="*/ 1315684 h 1315684"/>
                <a:gd name="connsiteX0" fmla="*/ 0 w 4381500"/>
                <a:gd name="connsiteY0" fmla="*/ 940261 h 1302211"/>
                <a:gd name="connsiteX1" fmla="*/ 539750 w 4381500"/>
                <a:gd name="connsiteY1" fmla="*/ 464011 h 1302211"/>
                <a:gd name="connsiteX2" fmla="*/ 1365250 w 4381500"/>
                <a:gd name="connsiteY2" fmla="*/ 95711 h 1302211"/>
                <a:gd name="connsiteX3" fmla="*/ 2787650 w 4381500"/>
                <a:gd name="connsiteY3" fmla="*/ 108411 h 1302211"/>
                <a:gd name="connsiteX4" fmla="*/ 4381500 w 4381500"/>
                <a:gd name="connsiteY4" fmla="*/ 1302211 h 1302211"/>
                <a:gd name="connsiteX0" fmla="*/ 0 w 4381500"/>
                <a:gd name="connsiteY0" fmla="*/ 940261 h 1302211"/>
                <a:gd name="connsiteX1" fmla="*/ 539750 w 4381500"/>
                <a:gd name="connsiteY1" fmla="*/ 464011 h 1302211"/>
                <a:gd name="connsiteX2" fmla="*/ 1365250 w 4381500"/>
                <a:gd name="connsiteY2" fmla="*/ 95711 h 1302211"/>
                <a:gd name="connsiteX3" fmla="*/ 2787650 w 4381500"/>
                <a:gd name="connsiteY3" fmla="*/ 108411 h 1302211"/>
                <a:gd name="connsiteX4" fmla="*/ 4381500 w 4381500"/>
                <a:gd name="connsiteY4" fmla="*/ 1302211 h 1302211"/>
                <a:gd name="connsiteX0" fmla="*/ 0 w 4381500"/>
                <a:gd name="connsiteY0" fmla="*/ 940261 h 1302211"/>
                <a:gd name="connsiteX1" fmla="*/ 539750 w 4381500"/>
                <a:gd name="connsiteY1" fmla="*/ 464011 h 1302211"/>
                <a:gd name="connsiteX2" fmla="*/ 1365250 w 4381500"/>
                <a:gd name="connsiteY2" fmla="*/ 95711 h 1302211"/>
                <a:gd name="connsiteX3" fmla="*/ 2787650 w 4381500"/>
                <a:gd name="connsiteY3" fmla="*/ 108411 h 1302211"/>
                <a:gd name="connsiteX4" fmla="*/ 4381500 w 4381500"/>
                <a:gd name="connsiteY4" fmla="*/ 1302211 h 1302211"/>
                <a:gd name="connsiteX0" fmla="*/ 0 w 4381500"/>
                <a:gd name="connsiteY0" fmla="*/ 964592 h 1326542"/>
                <a:gd name="connsiteX1" fmla="*/ 539750 w 4381500"/>
                <a:gd name="connsiteY1" fmla="*/ 488342 h 1326542"/>
                <a:gd name="connsiteX2" fmla="*/ 1441450 w 4381500"/>
                <a:gd name="connsiteY2" fmla="*/ 69242 h 1326542"/>
                <a:gd name="connsiteX3" fmla="*/ 2787650 w 4381500"/>
                <a:gd name="connsiteY3" fmla="*/ 132742 h 1326542"/>
                <a:gd name="connsiteX4" fmla="*/ 4381500 w 4381500"/>
                <a:gd name="connsiteY4" fmla="*/ 1326542 h 1326542"/>
                <a:gd name="connsiteX0" fmla="*/ 0 w 4809223"/>
                <a:gd name="connsiteY0" fmla="*/ 992308 h 1765531"/>
                <a:gd name="connsiteX1" fmla="*/ 539750 w 4809223"/>
                <a:gd name="connsiteY1" fmla="*/ 516058 h 1765531"/>
                <a:gd name="connsiteX2" fmla="*/ 1441450 w 4809223"/>
                <a:gd name="connsiteY2" fmla="*/ 96958 h 1765531"/>
                <a:gd name="connsiteX3" fmla="*/ 2787650 w 4809223"/>
                <a:gd name="connsiteY3" fmla="*/ 160458 h 1765531"/>
                <a:gd name="connsiteX4" fmla="*/ 4809223 w 4809223"/>
                <a:gd name="connsiteY4" fmla="*/ 1765530 h 1765531"/>
                <a:gd name="connsiteX0" fmla="*/ 0 w 4809223"/>
                <a:gd name="connsiteY0" fmla="*/ 944288 h 1717510"/>
                <a:gd name="connsiteX1" fmla="*/ 539750 w 4809223"/>
                <a:gd name="connsiteY1" fmla="*/ 468038 h 1717510"/>
                <a:gd name="connsiteX2" fmla="*/ 1441450 w 4809223"/>
                <a:gd name="connsiteY2" fmla="*/ 48938 h 1717510"/>
                <a:gd name="connsiteX3" fmla="*/ 2787650 w 4809223"/>
                <a:gd name="connsiteY3" fmla="*/ 112438 h 1717510"/>
                <a:gd name="connsiteX4" fmla="*/ 4809223 w 4809223"/>
                <a:gd name="connsiteY4" fmla="*/ 1717510 h 1717510"/>
                <a:gd name="connsiteX0" fmla="*/ 0 w 4809223"/>
                <a:gd name="connsiteY0" fmla="*/ 962460 h 1735682"/>
                <a:gd name="connsiteX1" fmla="*/ 539750 w 4809223"/>
                <a:gd name="connsiteY1" fmla="*/ 486210 h 1735682"/>
                <a:gd name="connsiteX2" fmla="*/ 1441450 w 4809223"/>
                <a:gd name="connsiteY2" fmla="*/ 67110 h 1735682"/>
                <a:gd name="connsiteX3" fmla="*/ 2787650 w 4809223"/>
                <a:gd name="connsiteY3" fmla="*/ 130610 h 1735682"/>
                <a:gd name="connsiteX4" fmla="*/ 4809223 w 4809223"/>
                <a:gd name="connsiteY4" fmla="*/ 1735682 h 17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9223" h="1735682">
                  <a:moveTo>
                    <a:pt x="0" y="962460"/>
                  </a:moveTo>
                  <a:cubicBezTo>
                    <a:pt x="151341" y="802651"/>
                    <a:pt x="299508" y="635435"/>
                    <a:pt x="539750" y="486210"/>
                  </a:cubicBezTo>
                  <a:cubicBezTo>
                    <a:pt x="779992" y="336985"/>
                    <a:pt x="1066800" y="126377"/>
                    <a:pt x="1441450" y="67110"/>
                  </a:cubicBezTo>
                  <a:cubicBezTo>
                    <a:pt x="1816100" y="7843"/>
                    <a:pt x="2267481" y="-73457"/>
                    <a:pt x="2787650" y="130610"/>
                  </a:cubicBezTo>
                  <a:cubicBezTo>
                    <a:pt x="3307819" y="334677"/>
                    <a:pt x="4494634" y="1400455"/>
                    <a:pt x="4809223" y="1735682"/>
                  </a:cubicBezTo>
                </a:path>
              </a:pathLst>
            </a:custGeom>
            <a:noFill/>
            <a:ln w="12700" cap="flat" cmpd="sng" algn="ctr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5708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DF4263B-F552-4B38-924A-8CDA6710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hybridization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643E08D-8F83-4394-A5F3-D820C3247C16}"/>
              </a:ext>
            </a:extLst>
          </p:cNvPr>
          <p:cNvSpPr/>
          <p:nvPr/>
        </p:nvSpPr>
        <p:spPr bwMode="auto">
          <a:xfrm>
            <a:off x="3692799" y="2193764"/>
            <a:ext cx="6437458" cy="1276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latin typeface="Arial" pitchFamily="-11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7324C8-18CF-404E-8CC1-3CBB1DE8D559}"/>
              </a:ext>
            </a:extLst>
          </p:cNvPr>
          <p:cNvSpPr/>
          <p:nvPr/>
        </p:nvSpPr>
        <p:spPr bwMode="auto">
          <a:xfrm>
            <a:off x="3692798" y="4978379"/>
            <a:ext cx="6437458" cy="150282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Structures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CEA50C-F3A9-4E01-A924-2194B69AC6E3}"/>
              </a:ext>
            </a:extLst>
          </p:cNvPr>
          <p:cNvSpPr/>
          <p:nvPr/>
        </p:nvSpPr>
        <p:spPr bwMode="auto">
          <a:xfrm>
            <a:off x="3692798" y="3904728"/>
            <a:ext cx="6437458" cy="644069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Motors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F47277-EC91-4871-A6E7-232AB08EDF26}"/>
              </a:ext>
            </a:extLst>
          </p:cNvPr>
          <p:cNvSpPr/>
          <p:nvPr/>
        </p:nvSpPr>
        <p:spPr bwMode="auto">
          <a:xfrm>
            <a:off x="3692798" y="4545971"/>
            <a:ext cx="6437458" cy="429379"/>
          </a:xfrm>
          <a:prstGeom prst="rect">
            <a:avLst/>
          </a:prstGeom>
          <a:solidFill>
            <a:srgbClr val="FF99CC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Avionics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1340FB-79F9-4509-A2C4-19B9A4EDB75E}"/>
              </a:ext>
            </a:extLst>
          </p:cNvPr>
          <p:cNvSpPr/>
          <p:nvPr/>
        </p:nvSpPr>
        <p:spPr bwMode="auto">
          <a:xfrm>
            <a:off x="3692798" y="3475638"/>
            <a:ext cx="6437458" cy="429379"/>
          </a:xfrm>
          <a:prstGeom prst="rect">
            <a:avLst/>
          </a:prstGeom>
          <a:solidFill>
            <a:srgbClr val="00CC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Batteries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02572C-CF43-4686-92FC-95E779984EE1}"/>
              </a:ext>
            </a:extLst>
          </p:cNvPr>
          <p:cNvSpPr/>
          <p:nvPr/>
        </p:nvSpPr>
        <p:spPr bwMode="auto">
          <a:xfrm>
            <a:off x="3692798" y="3045378"/>
            <a:ext cx="6437458" cy="429379"/>
          </a:xfrm>
          <a:prstGeom prst="rect">
            <a:avLst/>
          </a:prstGeom>
          <a:solidFill>
            <a:srgbClr val="FF999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Engine/Generator</a:t>
            </a: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08EC177F-D573-4AF2-9385-0020F34AF5FD}"/>
              </a:ext>
            </a:extLst>
          </p:cNvPr>
          <p:cNvSpPr/>
          <p:nvPr/>
        </p:nvSpPr>
        <p:spPr bwMode="auto">
          <a:xfrm flipH="1">
            <a:off x="3701304" y="2492651"/>
            <a:ext cx="6428953" cy="560842"/>
          </a:xfrm>
          <a:prstGeom prst="rtTriangle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Fuel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8E582E-BD3B-4F79-AF66-DD0963FB6F26}"/>
              </a:ext>
            </a:extLst>
          </p:cNvPr>
          <p:cNvSpPr txBox="1"/>
          <p:nvPr/>
        </p:nvSpPr>
        <p:spPr>
          <a:xfrm rot="21262079">
            <a:off x="5212080" y="2417598"/>
            <a:ext cx="772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Payload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D6E92-47FC-4601-A4A3-1B9E6EC788A3}"/>
              </a:ext>
            </a:extLst>
          </p:cNvPr>
          <p:cNvSpPr txBox="1"/>
          <p:nvPr/>
        </p:nvSpPr>
        <p:spPr>
          <a:xfrm>
            <a:off x="3323828" y="20492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E7192A-6594-4A7B-913D-8CB574DA5A16}"/>
              </a:ext>
            </a:extLst>
          </p:cNvPr>
          <p:cNvSpPr/>
          <p:nvPr/>
        </p:nvSpPr>
        <p:spPr bwMode="auto">
          <a:xfrm>
            <a:off x="3691645" y="1905450"/>
            <a:ext cx="6539420" cy="4571922"/>
          </a:xfrm>
          <a:custGeom>
            <a:avLst/>
            <a:gdLst>
              <a:gd name="connsiteX0" fmla="*/ 0 w 2747617"/>
              <a:gd name="connsiteY0" fmla="*/ 0 h 3162853"/>
              <a:gd name="connsiteX1" fmla="*/ 0 w 2747617"/>
              <a:gd name="connsiteY1" fmla="*/ 3162853 h 3162853"/>
              <a:gd name="connsiteX2" fmla="*/ 2747617 w 2747617"/>
              <a:gd name="connsiteY2" fmla="*/ 3162853 h 316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7617" h="3162853">
                <a:moveTo>
                  <a:pt x="0" y="0"/>
                </a:moveTo>
                <a:lnTo>
                  <a:pt x="0" y="3162853"/>
                </a:lnTo>
                <a:lnTo>
                  <a:pt x="2747617" y="3162853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6C96F4-C95B-46D4-8782-F6B7EE95A87C}"/>
              </a:ext>
            </a:extLst>
          </p:cNvPr>
          <p:cNvSpPr txBox="1"/>
          <p:nvPr/>
        </p:nvSpPr>
        <p:spPr>
          <a:xfrm>
            <a:off x="9910379" y="6450006"/>
            <a:ext cx="642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Range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C9C58F-5459-4894-A4FA-69F3A208CF50}"/>
              </a:ext>
            </a:extLst>
          </p:cNvPr>
          <p:cNvCxnSpPr/>
          <p:nvPr/>
        </p:nvCxnSpPr>
        <p:spPr bwMode="auto">
          <a:xfrm>
            <a:off x="3574605" y="2203016"/>
            <a:ext cx="67735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1319B52-5251-4373-8E93-E70679A439C3}"/>
              </a:ext>
            </a:extLst>
          </p:cNvPr>
          <p:cNvSpPr/>
          <p:nvPr/>
        </p:nvSpPr>
        <p:spPr bwMode="auto">
          <a:xfrm>
            <a:off x="1821524" y="2193764"/>
            <a:ext cx="886634" cy="12766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latin typeface="Arial" pitchFamily="-110" charset="0"/>
            </a:endParaRP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437ECCC-AF73-49BC-8DA8-C577DFB646DC}"/>
              </a:ext>
            </a:extLst>
          </p:cNvPr>
          <p:cNvSpPr/>
          <p:nvPr/>
        </p:nvSpPr>
        <p:spPr bwMode="auto">
          <a:xfrm rot="16200000">
            <a:off x="1410267" y="2597730"/>
            <a:ext cx="1709150" cy="886634"/>
          </a:xfrm>
          <a:prstGeom prst="rtTriangle">
            <a:avLst/>
          </a:prstGeom>
          <a:solidFill>
            <a:srgbClr val="00CC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 dirty="0">
              <a:latin typeface="Arial" pitchFamily="-11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1DAA18-6DD7-4365-AC77-F3A0D5A8DF4F}"/>
              </a:ext>
            </a:extLst>
          </p:cNvPr>
          <p:cNvSpPr/>
          <p:nvPr/>
        </p:nvSpPr>
        <p:spPr bwMode="auto">
          <a:xfrm>
            <a:off x="1821524" y="4978380"/>
            <a:ext cx="886635" cy="150282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Structures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BB5BC0-FB33-4633-9873-03189B94E27D}"/>
              </a:ext>
            </a:extLst>
          </p:cNvPr>
          <p:cNvSpPr/>
          <p:nvPr/>
        </p:nvSpPr>
        <p:spPr bwMode="auto">
          <a:xfrm>
            <a:off x="1821524" y="3904729"/>
            <a:ext cx="886635" cy="644069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Motors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8EB75-60F6-409D-9361-C01CDB62DC16}"/>
              </a:ext>
            </a:extLst>
          </p:cNvPr>
          <p:cNvSpPr/>
          <p:nvPr/>
        </p:nvSpPr>
        <p:spPr bwMode="auto">
          <a:xfrm>
            <a:off x="1821524" y="4545972"/>
            <a:ext cx="886635" cy="429379"/>
          </a:xfrm>
          <a:prstGeom prst="rect">
            <a:avLst/>
          </a:prstGeom>
          <a:solidFill>
            <a:srgbClr val="FF99CC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Avionics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D1A42-CFFB-4CDE-8885-BFC038D4BF4B}"/>
              </a:ext>
            </a:extLst>
          </p:cNvPr>
          <p:cNvSpPr/>
          <p:nvPr/>
        </p:nvSpPr>
        <p:spPr bwMode="auto">
          <a:xfrm>
            <a:off x="1821524" y="3475639"/>
            <a:ext cx="886635" cy="429379"/>
          </a:xfrm>
          <a:prstGeom prst="rect">
            <a:avLst/>
          </a:prstGeom>
          <a:solidFill>
            <a:srgbClr val="00CCF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atin typeface="Arial" pitchFamily="-110" charset="0"/>
              </a:rPr>
              <a:t>Batteries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94EE-E0ED-468E-95D0-FC269B2C22DB}"/>
              </a:ext>
            </a:extLst>
          </p:cNvPr>
          <p:cNvSpPr txBox="1"/>
          <p:nvPr/>
        </p:nvSpPr>
        <p:spPr>
          <a:xfrm rot="18169111">
            <a:off x="1860427" y="2592091"/>
            <a:ext cx="6511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Payload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AEB047-E382-4F16-87EC-788AED6A8BCC}"/>
              </a:ext>
            </a:extLst>
          </p:cNvPr>
          <p:cNvGrpSpPr/>
          <p:nvPr/>
        </p:nvGrpSpPr>
        <p:grpSpPr>
          <a:xfrm>
            <a:off x="1803415" y="1905450"/>
            <a:ext cx="1351419" cy="4852333"/>
            <a:chOff x="2350639" y="3020943"/>
            <a:chExt cx="6322832" cy="33863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B8F7AB8-503F-4466-97A5-F5A6E54A0DB2}"/>
                </a:ext>
              </a:extLst>
            </p:cNvPr>
            <p:cNvSpPr/>
            <p:nvPr/>
          </p:nvSpPr>
          <p:spPr bwMode="auto">
            <a:xfrm>
              <a:off x="2435364" y="3020943"/>
              <a:ext cx="4733855" cy="3190677"/>
            </a:xfrm>
            <a:custGeom>
              <a:avLst/>
              <a:gdLst>
                <a:gd name="connsiteX0" fmla="*/ 0 w 2747617"/>
                <a:gd name="connsiteY0" fmla="*/ 0 h 3162853"/>
                <a:gd name="connsiteX1" fmla="*/ 0 w 2747617"/>
                <a:gd name="connsiteY1" fmla="*/ 3162853 h 3162853"/>
                <a:gd name="connsiteX2" fmla="*/ 2747617 w 2747617"/>
                <a:gd name="connsiteY2" fmla="*/ 3162853 h 316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47617" h="3162853">
                  <a:moveTo>
                    <a:pt x="0" y="0"/>
                  </a:moveTo>
                  <a:lnTo>
                    <a:pt x="0" y="3162853"/>
                  </a:lnTo>
                  <a:lnTo>
                    <a:pt x="2747617" y="3162853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5983A5-B345-40BA-A03F-5F86D6ED716C}"/>
                </a:ext>
              </a:extLst>
            </p:cNvPr>
            <p:cNvSpPr txBox="1"/>
            <p:nvPr/>
          </p:nvSpPr>
          <p:spPr>
            <a:xfrm>
              <a:off x="5666009" y="6192522"/>
              <a:ext cx="3007462" cy="214793"/>
            </a:xfrm>
            <a:prstGeom prst="rect">
              <a:avLst/>
            </a:prstGeom>
            <a:noFill/>
            <a:ln>
              <a:noFill/>
              <a:headEnd type="triangle" w="med" len="med"/>
              <a:tailEnd type="triangle" w="med" len="med"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Range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2CEA420-0E8B-41B2-8E75-4CB8ADF3E1C2}"/>
                </a:ext>
              </a:extLst>
            </p:cNvPr>
            <p:cNvCxnSpPr/>
            <p:nvPr/>
          </p:nvCxnSpPr>
          <p:spPr bwMode="auto">
            <a:xfrm>
              <a:off x="2350639" y="3224178"/>
              <a:ext cx="4903303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974F9CA-09BE-446E-8C45-46367AE4DDB2}"/>
              </a:ext>
            </a:extLst>
          </p:cNvPr>
          <p:cNvSpPr txBox="1"/>
          <p:nvPr/>
        </p:nvSpPr>
        <p:spPr>
          <a:xfrm>
            <a:off x="1493002" y="204924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50C5405B-8D70-45B6-BF42-1D6A0237B2B2}"/>
              </a:ext>
            </a:extLst>
          </p:cNvPr>
          <p:cNvSpPr/>
          <p:nvPr/>
        </p:nvSpPr>
        <p:spPr bwMode="auto">
          <a:xfrm>
            <a:off x="7868395" y="2591264"/>
            <a:ext cx="978030" cy="89454"/>
          </a:xfrm>
          <a:custGeom>
            <a:avLst/>
            <a:gdLst>
              <a:gd name="connsiteX0" fmla="*/ 0 w 1041400"/>
              <a:gd name="connsiteY0" fmla="*/ 95250 h 95250"/>
              <a:gd name="connsiteX1" fmla="*/ 0 w 1041400"/>
              <a:gd name="connsiteY1" fmla="*/ 0 h 95250"/>
              <a:gd name="connsiteX2" fmla="*/ 1041400 w 1041400"/>
              <a:gd name="connsiteY2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95250">
                <a:moveTo>
                  <a:pt x="0" y="95250"/>
                </a:moveTo>
                <a:lnTo>
                  <a:pt x="0" y="0"/>
                </a:lnTo>
                <a:lnTo>
                  <a:pt x="1041400" y="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F5C0CB-8466-4213-9A3F-B605FEE20933}"/>
              </a:ext>
            </a:extLst>
          </p:cNvPr>
          <p:cNvSpPr txBox="1"/>
          <p:nvPr/>
        </p:nvSpPr>
        <p:spPr>
          <a:xfrm>
            <a:off x="7050967" y="1670689"/>
            <a:ext cx="20225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Specific energy of fuel, L/D of a hybrid airframe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9E20B10-14CA-41E1-A822-9571125FD014}"/>
              </a:ext>
            </a:extLst>
          </p:cNvPr>
          <p:cNvSpPr/>
          <p:nvPr/>
        </p:nvSpPr>
        <p:spPr bwMode="auto">
          <a:xfrm>
            <a:off x="2518677" y="2343855"/>
            <a:ext cx="107715" cy="214689"/>
          </a:xfrm>
          <a:custGeom>
            <a:avLst/>
            <a:gdLst>
              <a:gd name="connsiteX0" fmla="*/ 0 w 1041400"/>
              <a:gd name="connsiteY0" fmla="*/ 95250 h 95250"/>
              <a:gd name="connsiteX1" fmla="*/ 0 w 1041400"/>
              <a:gd name="connsiteY1" fmla="*/ 0 h 95250"/>
              <a:gd name="connsiteX2" fmla="*/ 1041400 w 1041400"/>
              <a:gd name="connsiteY2" fmla="*/ 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400" h="95250">
                <a:moveTo>
                  <a:pt x="0" y="95250"/>
                </a:moveTo>
                <a:lnTo>
                  <a:pt x="0" y="0"/>
                </a:lnTo>
                <a:lnTo>
                  <a:pt x="1041400" y="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DFD63F-C1D5-4872-9FBD-B5A457450E5F}"/>
              </a:ext>
            </a:extLst>
          </p:cNvPr>
          <p:cNvSpPr txBox="1"/>
          <p:nvPr/>
        </p:nvSpPr>
        <p:spPr>
          <a:xfrm>
            <a:off x="1805061" y="1647013"/>
            <a:ext cx="18047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Specific energy of batteries, L/D of electric airframe</a:t>
            </a:r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832B7049-27AA-45F7-BDBE-033B7E4F1603}"/>
              </a:ext>
            </a:extLst>
          </p:cNvPr>
          <p:cNvSpPr/>
          <p:nvPr/>
        </p:nvSpPr>
        <p:spPr bwMode="auto">
          <a:xfrm>
            <a:off x="1595234" y="3487421"/>
            <a:ext cx="181804" cy="429379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124BD3F-5CE7-477F-9DE4-E3B8588C159C}"/>
              </a:ext>
            </a:extLst>
          </p:cNvPr>
          <p:cNvCxnSpPr>
            <a:cxnSpLocks/>
          </p:cNvCxnSpPr>
          <p:nvPr/>
        </p:nvCxnSpPr>
        <p:spPr bwMode="auto">
          <a:xfrm>
            <a:off x="2392989" y="3487420"/>
            <a:ext cx="120367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9682796-4D13-4673-8C75-C75E0A420F71}"/>
              </a:ext>
            </a:extLst>
          </p:cNvPr>
          <p:cNvSpPr txBox="1"/>
          <p:nvPr/>
        </p:nvSpPr>
        <p:spPr>
          <a:xfrm>
            <a:off x="65635" y="3179598"/>
            <a:ext cx="1443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Minimum battery to provide hover power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B1B7BF-63D3-48A0-BDC2-52771533F83D}"/>
              </a:ext>
            </a:extLst>
          </p:cNvPr>
          <p:cNvCxnSpPr>
            <a:cxnSpLocks/>
          </p:cNvCxnSpPr>
          <p:nvPr/>
        </p:nvCxnSpPr>
        <p:spPr bwMode="auto">
          <a:xfrm>
            <a:off x="2392989" y="3906520"/>
            <a:ext cx="120367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6A4E536-BA6B-4D99-93AF-7BFC8CE3BD94}"/>
              </a:ext>
            </a:extLst>
          </p:cNvPr>
          <p:cNvSpPr/>
          <p:nvPr/>
        </p:nvSpPr>
        <p:spPr bwMode="auto">
          <a:xfrm>
            <a:off x="2392989" y="2049240"/>
            <a:ext cx="165100" cy="269781"/>
          </a:xfrm>
          <a:custGeom>
            <a:avLst/>
            <a:gdLst>
              <a:gd name="connsiteX0" fmla="*/ 19093 w 133393"/>
              <a:gd name="connsiteY0" fmla="*/ 0 h 203200"/>
              <a:gd name="connsiteX1" fmla="*/ 6393 w 133393"/>
              <a:gd name="connsiteY1" fmla="*/ 69850 h 203200"/>
              <a:gd name="connsiteX2" fmla="*/ 107993 w 133393"/>
              <a:gd name="connsiteY2" fmla="*/ 57150 h 203200"/>
              <a:gd name="connsiteX3" fmla="*/ 133393 w 133393"/>
              <a:gd name="connsiteY3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393" h="203200">
                <a:moveTo>
                  <a:pt x="19093" y="0"/>
                </a:moveTo>
                <a:cubicBezTo>
                  <a:pt x="5334" y="30162"/>
                  <a:pt x="-8424" y="60325"/>
                  <a:pt x="6393" y="69850"/>
                </a:cubicBezTo>
                <a:cubicBezTo>
                  <a:pt x="21210" y="79375"/>
                  <a:pt x="86826" y="34925"/>
                  <a:pt x="107993" y="57150"/>
                </a:cubicBezTo>
                <a:cubicBezTo>
                  <a:pt x="129160" y="79375"/>
                  <a:pt x="131276" y="141287"/>
                  <a:pt x="133393" y="20320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D553737-7E56-4459-A9E4-B4DE57875522}"/>
              </a:ext>
            </a:extLst>
          </p:cNvPr>
          <p:cNvSpPr/>
          <p:nvPr/>
        </p:nvSpPr>
        <p:spPr bwMode="auto">
          <a:xfrm rot="10800000">
            <a:off x="7803189" y="2049238"/>
            <a:ext cx="298253" cy="540702"/>
          </a:xfrm>
          <a:custGeom>
            <a:avLst/>
            <a:gdLst>
              <a:gd name="connsiteX0" fmla="*/ 19093 w 133393"/>
              <a:gd name="connsiteY0" fmla="*/ 0 h 203200"/>
              <a:gd name="connsiteX1" fmla="*/ 6393 w 133393"/>
              <a:gd name="connsiteY1" fmla="*/ 69850 h 203200"/>
              <a:gd name="connsiteX2" fmla="*/ 107993 w 133393"/>
              <a:gd name="connsiteY2" fmla="*/ 57150 h 203200"/>
              <a:gd name="connsiteX3" fmla="*/ 133393 w 133393"/>
              <a:gd name="connsiteY3" fmla="*/ 203200 h 203200"/>
              <a:gd name="connsiteX0" fmla="*/ 20037 w 135199"/>
              <a:gd name="connsiteY0" fmla="*/ 0 h 203200"/>
              <a:gd name="connsiteX1" fmla="*/ 7337 w 135199"/>
              <a:gd name="connsiteY1" fmla="*/ 69850 h 203200"/>
              <a:gd name="connsiteX2" fmla="*/ 121736 w 135199"/>
              <a:gd name="connsiteY2" fmla="*/ 71468 h 203200"/>
              <a:gd name="connsiteX3" fmla="*/ 134337 w 135199"/>
              <a:gd name="connsiteY3" fmla="*/ 203200 h 203200"/>
              <a:gd name="connsiteX0" fmla="*/ 5933 w 120233"/>
              <a:gd name="connsiteY0" fmla="*/ 0 h 203200"/>
              <a:gd name="connsiteX1" fmla="*/ 21391 w 120233"/>
              <a:gd name="connsiteY1" fmla="*/ 81782 h 203200"/>
              <a:gd name="connsiteX2" fmla="*/ 107632 w 120233"/>
              <a:gd name="connsiteY2" fmla="*/ 71468 h 203200"/>
              <a:gd name="connsiteX3" fmla="*/ 120233 w 120233"/>
              <a:gd name="connsiteY3" fmla="*/ 203200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233" h="203200">
                <a:moveTo>
                  <a:pt x="5933" y="0"/>
                </a:moveTo>
                <a:cubicBezTo>
                  <a:pt x="-7826" y="30162"/>
                  <a:pt x="4441" y="69871"/>
                  <a:pt x="21391" y="81782"/>
                </a:cubicBezTo>
                <a:cubicBezTo>
                  <a:pt x="38341" y="93693"/>
                  <a:pt x="91158" y="51232"/>
                  <a:pt x="107632" y="71468"/>
                </a:cubicBezTo>
                <a:cubicBezTo>
                  <a:pt x="124106" y="91704"/>
                  <a:pt x="118116" y="141287"/>
                  <a:pt x="120233" y="20320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84D842FF-F957-4EC1-B29F-C769D5DE9181}"/>
              </a:ext>
            </a:extLst>
          </p:cNvPr>
          <p:cNvSpPr txBox="1">
            <a:spLocks/>
          </p:cNvSpPr>
          <p:nvPr/>
        </p:nvSpPr>
        <p:spPr>
          <a:xfrm>
            <a:off x="10180818" y="3388944"/>
            <a:ext cx="1995942" cy="940378"/>
          </a:xfrm>
          <a:prstGeom prst="rect">
            <a:avLst/>
          </a:prstGeom>
        </p:spPr>
        <p:txBody>
          <a:bodyPr/>
          <a:lstStyle>
            <a:lvl1pPr marL="257248" indent="-25724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25000"/>
              <a:buChar char="•"/>
              <a:defRPr sz="15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6693" indent="-25605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903941" indent="-171499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159998" indent="-8932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05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371989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05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1714986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05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05798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05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240098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05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2743977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05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 marL="0" indent="0" algn="r">
              <a:buNone/>
            </a:pPr>
            <a:r>
              <a:rPr lang="en-US" sz="1400" kern="0" dirty="0"/>
              <a:t>Compared with pure-electric vehicles, hybrid vehicles want more power-focused batteries</a:t>
            </a:r>
            <a:endParaRPr lang="en-US" sz="1200" kern="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387518-95A1-41B7-ADDC-BCE0A5F56304}"/>
              </a:ext>
            </a:extLst>
          </p:cNvPr>
          <p:cNvSpPr txBox="1"/>
          <p:nvPr/>
        </p:nvSpPr>
        <p:spPr>
          <a:xfrm>
            <a:off x="1780637" y="1292909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All-electric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CACAE5-FF4B-4754-A6DE-56D79D4919E6}"/>
              </a:ext>
            </a:extLst>
          </p:cNvPr>
          <p:cNvSpPr txBox="1"/>
          <p:nvPr/>
        </p:nvSpPr>
        <p:spPr>
          <a:xfrm>
            <a:off x="6355003" y="1308833"/>
            <a:ext cx="756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Hybrid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BA15D7-084B-42CB-8171-D97A9CEBF363}"/>
              </a:ext>
            </a:extLst>
          </p:cNvPr>
          <p:cNvSpPr txBox="1"/>
          <p:nvPr/>
        </p:nvSpPr>
        <p:spPr>
          <a:xfrm>
            <a:off x="1493002" y="634819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B88954-32E3-48E9-8415-97C659014FE0}"/>
              </a:ext>
            </a:extLst>
          </p:cNvPr>
          <p:cNvSpPr txBox="1"/>
          <p:nvPr/>
        </p:nvSpPr>
        <p:spPr>
          <a:xfrm>
            <a:off x="3442452" y="634819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0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A673C99-6B68-49F9-9BC4-805575FBD2FB}"/>
              </a:ext>
            </a:extLst>
          </p:cNvPr>
          <p:cNvSpPr/>
          <p:nvPr/>
        </p:nvSpPr>
        <p:spPr bwMode="auto">
          <a:xfrm>
            <a:off x="1837229" y="2189759"/>
            <a:ext cx="870211" cy="1284962"/>
          </a:xfrm>
          <a:custGeom>
            <a:avLst/>
            <a:gdLst>
              <a:gd name="connsiteX0" fmla="*/ 0 w 895611"/>
              <a:gd name="connsiteY0" fmla="*/ 1290181 h 1290181"/>
              <a:gd name="connsiteX1" fmla="*/ 219205 w 895611"/>
              <a:gd name="connsiteY1" fmla="*/ 1290181 h 1290181"/>
              <a:gd name="connsiteX2" fmla="*/ 895611 w 895611"/>
              <a:gd name="connsiteY2" fmla="*/ 0 h 1290181"/>
              <a:gd name="connsiteX0" fmla="*/ 0 w 895611"/>
              <a:gd name="connsiteY0" fmla="*/ 1290181 h 1290181"/>
              <a:gd name="connsiteX1" fmla="*/ 219205 w 895611"/>
              <a:gd name="connsiteY1" fmla="*/ 1290181 h 1290181"/>
              <a:gd name="connsiteX2" fmla="*/ 895611 w 895611"/>
              <a:gd name="connsiteY2" fmla="*/ 0 h 129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611" h="1290181">
                <a:moveTo>
                  <a:pt x="0" y="1290181"/>
                </a:moveTo>
                <a:lnTo>
                  <a:pt x="219205" y="1290181"/>
                </a:lnTo>
                <a:lnTo>
                  <a:pt x="895611" y="0"/>
                </a:ln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9E26CCF-9DF2-443A-A5C8-C8E57ACDF38A}"/>
              </a:ext>
            </a:extLst>
          </p:cNvPr>
          <p:cNvSpPr/>
          <p:nvPr/>
        </p:nvSpPr>
        <p:spPr bwMode="auto">
          <a:xfrm>
            <a:off x="3684470" y="2189759"/>
            <a:ext cx="895611" cy="1284666"/>
          </a:xfrm>
          <a:custGeom>
            <a:avLst/>
            <a:gdLst>
              <a:gd name="connsiteX0" fmla="*/ 0 w 895611"/>
              <a:gd name="connsiteY0" fmla="*/ 1290181 h 1290181"/>
              <a:gd name="connsiteX1" fmla="*/ 219205 w 895611"/>
              <a:gd name="connsiteY1" fmla="*/ 1290181 h 1290181"/>
              <a:gd name="connsiteX2" fmla="*/ 895611 w 895611"/>
              <a:gd name="connsiteY2" fmla="*/ 0 h 129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5611" h="1290181">
                <a:moveTo>
                  <a:pt x="0" y="1290181"/>
                </a:moveTo>
                <a:lnTo>
                  <a:pt x="219205" y="1290181"/>
                </a:lnTo>
                <a:lnTo>
                  <a:pt x="895611" y="0"/>
                </a:ln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C02E4C-E788-4CBA-B04B-F1C68BD9C830}"/>
              </a:ext>
            </a:extLst>
          </p:cNvPr>
          <p:cNvCxnSpPr>
            <a:cxnSpLocks/>
            <a:stCxn id="26" idx="4"/>
            <a:endCxn id="26" idx="0"/>
          </p:cNvCxnSpPr>
          <p:nvPr/>
        </p:nvCxnSpPr>
        <p:spPr bwMode="auto">
          <a:xfrm flipV="1">
            <a:off x="3701304" y="2492651"/>
            <a:ext cx="6428953" cy="560842"/>
          </a:xfrm>
          <a:prstGeom prst="line">
            <a:avLst/>
          </a:prstGeom>
          <a:noFill/>
          <a:ln w="12700" cap="flat" cmpd="sng" algn="ctr">
            <a:solidFill>
              <a:srgbClr val="FF33CC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7AAD296-F354-412A-AA25-A563B1EF2FE2}"/>
              </a:ext>
            </a:extLst>
          </p:cNvPr>
          <p:cNvSpPr/>
          <p:nvPr/>
        </p:nvSpPr>
        <p:spPr bwMode="auto">
          <a:xfrm>
            <a:off x="3690732" y="2495550"/>
            <a:ext cx="6438378" cy="978875"/>
          </a:xfrm>
          <a:custGeom>
            <a:avLst/>
            <a:gdLst>
              <a:gd name="connsiteX0" fmla="*/ 0 w 6438378"/>
              <a:gd name="connsiteY0" fmla="*/ 989556 h 989556"/>
              <a:gd name="connsiteX1" fmla="*/ 212943 w 6438378"/>
              <a:gd name="connsiteY1" fmla="*/ 989556 h 989556"/>
              <a:gd name="connsiteX2" fmla="*/ 463463 w 6438378"/>
              <a:gd name="connsiteY2" fmla="*/ 519830 h 989556"/>
              <a:gd name="connsiteX3" fmla="*/ 6438378 w 6438378"/>
              <a:gd name="connsiteY3" fmla="*/ 0 h 989556"/>
              <a:gd name="connsiteX0" fmla="*/ 0 w 6438378"/>
              <a:gd name="connsiteY0" fmla="*/ 989556 h 989556"/>
              <a:gd name="connsiteX1" fmla="*/ 212943 w 6438378"/>
              <a:gd name="connsiteY1" fmla="*/ 989556 h 989556"/>
              <a:gd name="connsiteX2" fmla="*/ 457113 w 6438378"/>
              <a:gd name="connsiteY2" fmla="*/ 523040 h 989556"/>
              <a:gd name="connsiteX3" fmla="*/ 6438378 w 6438378"/>
              <a:gd name="connsiteY3" fmla="*/ 0 h 989556"/>
              <a:gd name="connsiteX0" fmla="*/ 0 w 6438378"/>
              <a:gd name="connsiteY0" fmla="*/ 989556 h 989556"/>
              <a:gd name="connsiteX1" fmla="*/ 212943 w 6438378"/>
              <a:gd name="connsiteY1" fmla="*/ 989556 h 989556"/>
              <a:gd name="connsiteX2" fmla="*/ 457113 w 6438378"/>
              <a:gd name="connsiteY2" fmla="*/ 523040 h 989556"/>
              <a:gd name="connsiteX3" fmla="*/ 6438378 w 6438378"/>
              <a:gd name="connsiteY3" fmla="*/ 0 h 98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8378" h="989556">
                <a:moveTo>
                  <a:pt x="0" y="989556"/>
                </a:moveTo>
                <a:lnTo>
                  <a:pt x="212943" y="989556"/>
                </a:lnTo>
                <a:lnTo>
                  <a:pt x="457113" y="523040"/>
                </a:lnTo>
                <a:lnTo>
                  <a:pt x="6438378" y="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09736C-72DB-4F96-8BD5-C768CBDB4D7E}"/>
              </a:ext>
            </a:extLst>
          </p:cNvPr>
          <p:cNvSpPr txBox="1"/>
          <p:nvPr/>
        </p:nvSpPr>
        <p:spPr>
          <a:xfrm>
            <a:off x="3555420" y="3449116"/>
            <a:ext cx="558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5DED2A-BA02-4DD7-818D-66200CB532DE}"/>
              </a:ext>
            </a:extLst>
          </p:cNvPr>
          <p:cNvSpPr/>
          <p:nvPr/>
        </p:nvSpPr>
        <p:spPr>
          <a:xfrm rot="17761242">
            <a:off x="3769649" y="3135963"/>
            <a:ext cx="6639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possible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AC269-1FD9-4E01-AAEE-5EFB2A07EB4A}"/>
              </a:ext>
            </a:extLst>
          </p:cNvPr>
          <p:cNvSpPr/>
          <p:nvPr/>
        </p:nvSpPr>
        <p:spPr>
          <a:xfrm rot="21293152">
            <a:off x="4231456" y="2863981"/>
            <a:ext cx="12234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payload envelope</a:t>
            </a:r>
            <a:endParaRPr lang="en-US" sz="11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6CFC3DA-5820-4305-949C-17C8684ECE22}"/>
              </a:ext>
            </a:extLst>
          </p:cNvPr>
          <p:cNvSpPr/>
          <p:nvPr/>
        </p:nvSpPr>
        <p:spPr bwMode="auto">
          <a:xfrm>
            <a:off x="2350510" y="2665876"/>
            <a:ext cx="1855961" cy="350842"/>
          </a:xfrm>
          <a:custGeom>
            <a:avLst/>
            <a:gdLst>
              <a:gd name="connsiteX0" fmla="*/ 0 w 1855961"/>
              <a:gd name="connsiteY0" fmla="*/ 133767 h 343915"/>
              <a:gd name="connsiteX1" fmla="*/ 896293 w 1855961"/>
              <a:gd name="connsiteY1" fmla="*/ 341997 h 343915"/>
              <a:gd name="connsiteX2" fmla="*/ 941561 w 1855961"/>
              <a:gd name="connsiteY2" fmla="*/ 25126 h 343915"/>
              <a:gd name="connsiteX3" fmla="*/ 1855961 w 1855961"/>
              <a:gd name="connsiteY3" fmla="*/ 43233 h 343915"/>
              <a:gd name="connsiteX0" fmla="*/ 0 w 1855961"/>
              <a:gd name="connsiteY0" fmla="*/ 236281 h 451054"/>
              <a:gd name="connsiteX1" fmla="*/ 896293 w 1855961"/>
              <a:gd name="connsiteY1" fmla="*/ 444511 h 451054"/>
              <a:gd name="connsiteX2" fmla="*/ 941561 w 1855961"/>
              <a:gd name="connsiteY2" fmla="*/ 9945 h 451054"/>
              <a:gd name="connsiteX3" fmla="*/ 1855961 w 1855961"/>
              <a:gd name="connsiteY3" fmla="*/ 145747 h 451054"/>
              <a:gd name="connsiteX0" fmla="*/ 0 w 1855961"/>
              <a:gd name="connsiteY0" fmla="*/ 231160 h 347298"/>
              <a:gd name="connsiteX1" fmla="*/ 851026 w 1855961"/>
              <a:gd name="connsiteY1" fmla="*/ 330749 h 347298"/>
              <a:gd name="connsiteX2" fmla="*/ 941561 w 1855961"/>
              <a:gd name="connsiteY2" fmla="*/ 4824 h 347298"/>
              <a:gd name="connsiteX3" fmla="*/ 1855961 w 1855961"/>
              <a:gd name="connsiteY3" fmla="*/ 140626 h 347298"/>
              <a:gd name="connsiteX0" fmla="*/ 0 w 1855961"/>
              <a:gd name="connsiteY0" fmla="*/ 234704 h 350842"/>
              <a:gd name="connsiteX1" fmla="*/ 851026 w 1855961"/>
              <a:gd name="connsiteY1" fmla="*/ 334293 h 350842"/>
              <a:gd name="connsiteX2" fmla="*/ 941561 w 1855961"/>
              <a:gd name="connsiteY2" fmla="*/ 8368 h 350842"/>
              <a:gd name="connsiteX3" fmla="*/ 1855961 w 1855961"/>
              <a:gd name="connsiteY3" fmla="*/ 144170 h 35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961" h="350842">
                <a:moveTo>
                  <a:pt x="0" y="234704"/>
                </a:moveTo>
                <a:cubicBezTo>
                  <a:pt x="369683" y="347872"/>
                  <a:pt x="694099" y="372016"/>
                  <a:pt x="851026" y="334293"/>
                </a:cubicBezTo>
                <a:cubicBezTo>
                  <a:pt x="1007953" y="296570"/>
                  <a:pt x="774072" y="40055"/>
                  <a:pt x="941561" y="8368"/>
                </a:cubicBezTo>
                <a:cubicBezTo>
                  <a:pt x="1109050" y="-23319"/>
                  <a:pt x="1487786" y="37792"/>
                  <a:pt x="1855961" y="144170"/>
                </a:cubicBezTo>
              </a:path>
            </a:pathLst>
          </a:cu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60282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8A6D-DB00-47A7-8F9B-E2DC7DD7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11A60B-F70A-4515-AD18-4F104E0063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717" y="1355095"/>
            <a:ext cx="5791200" cy="1991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BD80A0-2F64-4531-80A1-EB9D276960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60" y="1826526"/>
            <a:ext cx="4666280" cy="1264880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22504061-57CF-4983-84B9-6A74000EF6EE}"/>
              </a:ext>
            </a:extLst>
          </p:cNvPr>
          <p:cNvSpPr/>
          <p:nvPr/>
        </p:nvSpPr>
        <p:spPr bwMode="auto">
          <a:xfrm>
            <a:off x="4721853" y="2147813"/>
            <a:ext cx="1568451" cy="6223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/>
              <a:t>Venture $</a:t>
            </a:r>
            <a:endParaRPr lang="en-US" sz="1400" b="1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041665E-562F-4F40-9A3D-1E490F255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914132"/>
              </p:ext>
            </p:extLst>
          </p:nvPr>
        </p:nvGraphicFramePr>
        <p:xfrm>
          <a:off x="713677" y="3667647"/>
          <a:ext cx="11275123" cy="291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1344">
                  <a:extLst>
                    <a:ext uri="{9D8B030D-6E8A-4147-A177-3AD203B41FA5}">
                      <a16:colId xmlns:a16="http://schemas.microsoft.com/office/drawing/2014/main" val="3583285148"/>
                    </a:ext>
                  </a:extLst>
                </a:gridCol>
                <a:gridCol w="7183779">
                  <a:extLst>
                    <a:ext uri="{9D8B030D-6E8A-4147-A177-3AD203B41FA5}">
                      <a16:colId xmlns:a16="http://schemas.microsoft.com/office/drawing/2014/main" val="266855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Question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Answer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3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Are manned </a:t>
                      </a:r>
                      <a:r>
                        <a:rPr lang="en-US" sz="1600" b="0" dirty="0" err="1"/>
                        <a:t>eVTOLs</a:t>
                      </a:r>
                      <a:r>
                        <a:rPr lang="en-US" sz="1600" b="0" dirty="0"/>
                        <a:t> viable </a:t>
                      </a:r>
                      <a:r>
                        <a:rPr lang="en-US" sz="1600" b="1" dirty="0"/>
                        <a:t>technically</a:t>
                      </a:r>
                      <a:r>
                        <a:rPr lang="en-US" sz="1600" b="0" dirty="0"/>
                        <a:t>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Absolutely -  but high performance </a:t>
                      </a:r>
                      <a:r>
                        <a:rPr lang="en-US" sz="1600" b="0"/>
                        <a:t>configurations aren’t </a:t>
                      </a:r>
                      <a:r>
                        <a:rPr lang="en-US" sz="1600" b="0" i="1"/>
                        <a:t>simple</a:t>
                      </a:r>
                      <a:r>
                        <a:rPr lang="en-US" sz="1600" b="0" i="1" dirty="0"/>
                        <a:t>.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71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/>
                        <a:t>Are manned </a:t>
                      </a:r>
                      <a:r>
                        <a:rPr lang="en-US" sz="1600" b="0" dirty="0" err="1"/>
                        <a:t>eVTOLs</a:t>
                      </a:r>
                      <a:r>
                        <a:rPr lang="en-US" sz="1600" b="0" dirty="0"/>
                        <a:t> viable </a:t>
                      </a:r>
                      <a:r>
                        <a:rPr lang="en-US" sz="1600" b="1" dirty="0"/>
                        <a:t>economically</a:t>
                      </a:r>
                      <a:r>
                        <a:rPr lang="en-US" sz="1600" b="0" dirty="0"/>
                        <a:t>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Most of them, probably not. Time will tell for the better 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460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Why do they look so different?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 Some designers are still quite naïve, and money was loose. </a:t>
                      </a:r>
                    </a:p>
                    <a:p>
                      <a:r>
                        <a:rPr lang="en-US" sz="1600" dirty="0"/>
                        <a:t>2. Some designers are hunting for the knee of the complexity/performance curve. </a:t>
                      </a:r>
                    </a:p>
                    <a:p>
                      <a:r>
                        <a:rPr lang="en-US" sz="1600" dirty="0"/>
                        <a:t>3. Venture capital is attracted to </a:t>
                      </a:r>
                      <a:r>
                        <a:rPr lang="en-US" sz="1600" b="1" dirty="0"/>
                        <a:t>new, wacky </a:t>
                      </a:r>
                      <a:r>
                        <a:rPr lang="en-US" sz="1600" dirty="0"/>
                        <a:t>designs.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83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What’s the biggest hinderance to them being operational?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Toss-up between battery energy, battery thermals, economics, and the FAA.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49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Is all-electric or hybrid better?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Depends on the range required. Battery chemistry matters.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6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7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in link Vectors &amp; Illustrations for Free Download | Freepik">
            <a:extLst>
              <a:ext uri="{FF2B5EF4-FFF2-40B4-BE49-F238E27FC236}">
                <a16:creationId xmlns:a16="http://schemas.microsoft.com/office/drawing/2014/main" id="{7444768A-0544-85B0-C63D-3833C2B39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408110">
            <a:off x="4068850" y="3348364"/>
            <a:ext cx="3948822" cy="26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356B463E-9F85-D1A9-855A-CF71D18E4F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5468" y="1578954"/>
            <a:ext cx="1598511" cy="871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FB0FE-0E02-413F-94B4-B8328F55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(Fuel &amp; engines)    vs    (Batteries &amp; motors)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DA4E5CA-71C9-BAF8-AD13-1678C84DEE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2571" y="4317580"/>
            <a:ext cx="1508530" cy="150853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8A8D9E5-75B8-E515-7A01-98E3A7C22E91}"/>
              </a:ext>
            </a:extLst>
          </p:cNvPr>
          <p:cNvSpPr txBox="1"/>
          <p:nvPr/>
        </p:nvSpPr>
        <p:spPr>
          <a:xfrm>
            <a:off x="7759987" y="1453105"/>
            <a:ext cx="4264373" cy="1631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ICVs tolerate </a:t>
            </a:r>
            <a:r>
              <a:rPr lang="en-US" sz="2000" b="1" dirty="0">
                <a:solidFill>
                  <a:srgbClr val="C00000"/>
                </a:solidFill>
              </a:rPr>
              <a:t>engines </a:t>
            </a:r>
            <a:r>
              <a:rPr lang="en-US" sz="2000" b="1" dirty="0"/>
              <a:t>to use </a:t>
            </a:r>
            <a:r>
              <a:rPr lang="en-US" sz="2000" b="1" dirty="0">
                <a:solidFill>
                  <a:srgbClr val="00B050"/>
                </a:solidFill>
              </a:rPr>
              <a:t>fuel</a:t>
            </a:r>
            <a:r>
              <a:rPr lang="en-US" sz="2000" b="1" dirty="0"/>
              <a:t>.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EVs tolerate </a:t>
            </a:r>
            <a:r>
              <a:rPr lang="en-US" sz="2000" b="1" dirty="0">
                <a:solidFill>
                  <a:srgbClr val="C00000"/>
                </a:solidFill>
              </a:rPr>
              <a:t>batteries </a:t>
            </a:r>
            <a:r>
              <a:rPr lang="en-US" sz="2000" b="1" dirty="0"/>
              <a:t>to use </a:t>
            </a:r>
            <a:r>
              <a:rPr lang="en-US" sz="2000" b="1" dirty="0">
                <a:solidFill>
                  <a:srgbClr val="00B050"/>
                </a:solidFill>
              </a:rPr>
              <a:t>motors</a:t>
            </a:r>
            <a:r>
              <a:rPr lang="en-US" sz="2000" b="1" dirty="0"/>
              <a:t>.</a:t>
            </a:r>
          </a:p>
          <a:p>
            <a:pPr algn="ctr"/>
            <a:endParaRPr lang="en-US" sz="2000" b="1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5AB282-E225-EF69-8F92-F1794BAE3D63}"/>
              </a:ext>
            </a:extLst>
          </p:cNvPr>
          <p:cNvGrpSpPr/>
          <p:nvPr/>
        </p:nvGrpSpPr>
        <p:grpSpPr>
          <a:xfrm>
            <a:off x="1708507" y="1699092"/>
            <a:ext cx="6858000" cy="4338320"/>
            <a:chOff x="2406087" y="1699092"/>
            <a:chExt cx="6858000" cy="4338320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1C9A4BF-84F4-6D5F-B936-23089E397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6087" y="1699092"/>
              <a:ext cx="0" cy="433832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0DF3DA-EE88-E936-8417-A7DE91E28F54}"/>
                </a:ext>
              </a:extLst>
            </p:cNvPr>
            <p:cNvCxnSpPr>
              <a:cxnSpLocks/>
            </p:cNvCxnSpPr>
            <p:nvPr/>
          </p:nvCxnSpPr>
          <p:spPr>
            <a:xfrm>
              <a:off x="2406087" y="6037412"/>
              <a:ext cx="6858000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2" descr="Chain link Vectors &amp; Illustrations for Free Download | Freepik">
            <a:extLst>
              <a:ext uri="{FF2B5EF4-FFF2-40B4-BE49-F238E27FC236}">
                <a16:creationId xmlns:a16="http://schemas.microsoft.com/office/drawing/2014/main" id="{87A8EC11-CB4B-1FDA-36F7-894D225BB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467606">
            <a:off x="2639049" y="3673674"/>
            <a:ext cx="3806794" cy="26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A7C414-B5A8-D5A6-6AD3-85C4C9BB2D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0564" y="1610731"/>
            <a:ext cx="987003" cy="122071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B37FFEA-6AA0-5DFA-E17E-C375BF3428A1}"/>
              </a:ext>
            </a:extLst>
          </p:cNvPr>
          <p:cNvSpPr txBox="1"/>
          <p:nvPr/>
        </p:nvSpPr>
        <p:spPr>
          <a:xfrm>
            <a:off x="277780" y="1593539"/>
            <a:ext cx="141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Performance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BFC0BB-1DB3-F982-8041-242F50FEF512}"/>
              </a:ext>
            </a:extLst>
          </p:cNvPr>
          <p:cNvSpPr txBox="1"/>
          <p:nvPr/>
        </p:nvSpPr>
        <p:spPr>
          <a:xfrm>
            <a:off x="7347870" y="6190939"/>
            <a:ext cx="1959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Complexity &amp; Cost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16054F-7C35-806B-1D3C-7260FB616490}"/>
              </a:ext>
            </a:extLst>
          </p:cNvPr>
          <p:cNvSpPr txBox="1"/>
          <p:nvPr/>
        </p:nvSpPr>
        <p:spPr>
          <a:xfrm rot="2422671">
            <a:off x="4860919" y="2258276"/>
            <a:ext cx="77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31352FC6-2E6C-7668-9928-35A79D3CDBF8}"/>
              </a:ext>
            </a:extLst>
          </p:cNvPr>
          <p:cNvSpPr txBox="1"/>
          <p:nvPr/>
        </p:nvSpPr>
        <p:spPr>
          <a:xfrm rot="2429719">
            <a:off x="6866153" y="4009075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E04D681-C582-E663-80E7-0E8B33016803}"/>
              </a:ext>
            </a:extLst>
          </p:cNvPr>
          <p:cNvSpPr txBox="1"/>
          <p:nvPr/>
        </p:nvSpPr>
        <p:spPr>
          <a:xfrm rot="2422671">
            <a:off x="4879552" y="4648807"/>
            <a:ext cx="77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CD48E2C1-557A-C176-B442-60080ABFD9DE}"/>
              </a:ext>
            </a:extLst>
          </p:cNvPr>
          <p:cNvSpPr txBox="1"/>
          <p:nvPr/>
        </p:nvSpPr>
        <p:spPr>
          <a:xfrm rot="2429719">
            <a:off x="3045992" y="3059115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pic>
        <p:nvPicPr>
          <p:cNvPr id="1031" name="Picture 6" descr="How long to replace a carburetor on my Lycoming engine? — General Aviation  News">
            <a:extLst>
              <a:ext uri="{FF2B5EF4-FFF2-40B4-BE49-F238E27FC236}">
                <a16:creationId xmlns:a16="http://schemas.microsoft.com/office/drawing/2014/main" id="{98B1FFFF-2D3C-786D-022C-5CEFE983D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717" y="4592469"/>
            <a:ext cx="1760322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73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722FB9B-DF25-7500-BFB4-422BF536E78B}"/>
              </a:ext>
            </a:extLst>
          </p:cNvPr>
          <p:cNvCxnSpPr/>
          <p:nvPr/>
        </p:nvCxnSpPr>
        <p:spPr>
          <a:xfrm>
            <a:off x="7121449" y="5893261"/>
            <a:ext cx="1905000" cy="0"/>
          </a:xfrm>
          <a:prstGeom prst="straightConnector1">
            <a:avLst/>
          </a:pr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BCA464A2-E18E-38D9-4672-71272658E55E}"/>
              </a:ext>
            </a:extLst>
          </p:cNvPr>
          <p:cNvSpPr/>
          <p:nvPr/>
        </p:nvSpPr>
        <p:spPr>
          <a:xfrm>
            <a:off x="1531985" y="1477212"/>
            <a:ext cx="2287114" cy="80722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Load (ESCs, motors,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49532086-A247-ACFC-56C7-BAF5A64E0F27}"/>
              </a:ext>
            </a:extLst>
          </p:cNvPr>
          <p:cNvSpPr/>
          <p:nvPr/>
        </p:nvSpPr>
        <p:spPr>
          <a:xfrm>
            <a:off x="5805170" y="2082800"/>
            <a:ext cx="1828800" cy="35560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9917A167-E80A-F015-3E54-357FF94FBB05}"/>
              </a:ext>
            </a:extLst>
          </p:cNvPr>
          <p:cNvSpPr/>
          <p:nvPr/>
        </p:nvSpPr>
        <p:spPr>
          <a:xfrm>
            <a:off x="5878049" y="2597150"/>
            <a:ext cx="1684801" cy="2874010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93053-554D-697B-EB83-C30EC43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batteries work?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9D0A01-6BB1-BFFA-F5DF-1A0C8DD658F1}"/>
              </a:ext>
            </a:extLst>
          </p:cNvPr>
          <p:cNvGrpSpPr/>
          <p:nvPr/>
        </p:nvGrpSpPr>
        <p:grpSpPr>
          <a:xfrm>
            <a:off x="6041767" y="3058160"/>
            <a:ext cx="1194306" cy="2037080"/>
            <a:chOff x="4549517" y="3108960"/>
            <a:chExt cx="1194306" cy="2037080"/>
          </a:xfrm>
          <a:solidFill>
            <a:srgbClr val="C00000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6CA22E-E636-C6EB-820A-221ABBB0BAC9}"/>
                </a:ext>
              </a:extLst>
            </p:cNvPr>
            <p:cNvSpPr/>
            <p:nvPr/>
          </p:nvSpPr>
          <p:spPr>
            <a:xfrm>
              <a:off x="4549517" y="3205480"/>
              <a:ext cx="101847" cy="194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F93E49-BBAF-3979-D524-1DA9217E6E02}"/>
                </a:ext>
              </a:extLst>
            </p:cNvPr>
            <p:cNvSpPr/>
            <p:nvPr/>
          </p:nvSpPr>
          <p:spPr>
            <a:xfrm>
              <a:off x="4913670" y="3205480"/>
              <a:ext cx="101847" cy="194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936B82-C74A-214F-B766-DE0A532ABB83}"/>
                </a:ext>
              </a:extLst>
            </p:cNvPr>
            <p:cNvSpPr/>
            <p:nvPr/>
          </p:nvSpPr>
          <p:spPr>
            <a:xfrm>
              <a:off x="5277823" y="3205480"/>
              <a:ext cx="101847" cy="194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785AC9-BD7E-992F-5E65-9FA5A033CBFC}"/>
                </a:ext>
              </a:extLst>
            </p:cNvPr>
            <p:cNvSpPr/>
            <p:nvPr/>
          </p:nvSpPr>
          <p:spPr>
            <a:xfrm>
              <a:off x="5641976" y="3205480"/>
              <a:ext cx="101847" cy="194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D03FA9-F87C-E626-FEF9-DDDEA6C9DFDD}"/>
                </a:ext>
              </a:extLst>
            </p:cNvPr>
            <p:cNvSpPr/>
            <p:nvPr/>
          </p:nvSpPr>
          <p:spPr>
            <a:xfrm>
              <a:off x="4549517" y="3108960"/>
              <a:ext cx="1194305" cy="96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3C6C3B-A15D-9B6C-6D7D-35EAC3D5044F}"/>
              </a:ext>
            </a:extLst>
          </p:cNvPr>
          <p:cNvGrpSpPr/>
          <p:nvPr/>
        </p:nvGrpSpPr>
        <p:grpSpPr>
          <a:xfrm>
            <a:off x="6215766" y="3275330"/>
            <a:ext cx="1196518" cy="2034382"/>
            <a:chOff x="4723516" y="3326130"/>
            <a:chExt cx="1196518" cy="2034382"/>
          </a:xfrm>
          <a:solidFill>
            <a:schemeClr val="tx1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F14BB4C-5626-10F0-D220-0327EA8FD632}"/>
                </a:ext>
              </a:extLst>
            </p:cNvPr>
            <p:cNvSpPr/>
            <p:nvPr/>
          </p:nvSpPr>
          <p:spPr>
            <a:xfrm>
              <a:off x="4723516" y="3326130"/>
              <a:ext cx="101847" cy="194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2A3BD2-CEC9-ED2E-32F9-E181D6F3DBB3}"/>
                </a:ext>
              </a:extLst>
            </p:cNvPr>
            <p:cNvSpPr/>
            <p:nvPr/>
          </p:nvSpPr>
          <p:spPr>
            <a:xfrm>
              <a:off x="5087669" y="3326130"/>
              <a:ext cx="101847" cy="194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E634D9-6CD4-1F09-2B02-C1E97ED5196D}"/>
                </a:ext>
              </a:extLst>
            </p:cNvPr>
            <p:cNvSpPr/>
            <p:nvPr/>
          </p:nvSpPr>
          <p:spPr>
            <a:xfrm>
              <a:off x="5451822" y="3326130"/>
              <a:ext cx="101847" cy="194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35E741F-241A-C899-AAD3-F25FCC0D2EBC}"/>
                </a:ext>
              </a:extLst>
            </p:cNvPr>
            <p:cNvSpPr/>
            <p:nvPr/>
          </p:nvSpPr>
          <p:spPr>
            <a:xfrm>
              <a:off x="5815975" y="3326130"/>
              <a:ext cx="101847" cy="19405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3AC7EB6-EB68-D3A8-FDE4-61B75A0E9AB2}"/>
                </a:ext>
              </a:extLst>
            </p:cNvPr>
            <p:cNvSpPr/>
            <p:nvPr/>
          </p:nvSpPr>
          <p:spPr>
            <a:xfrm>
              <a:off x="4725729" y="5263992"/>
              <a:ext cx="1194305" cy="96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4BE347E-3EFA-3903-B5F3-DC4C7ECF36F4}"/>
              </a:ext>
            </a:extLst>
          </p:cNvPr>
          <p:cNvSpPr/>
          <p:nvPr/>
        </p:nvSpPr>
        <p:spPr>
          <a:xfrm>
            <a:off x="5957570" y="3526790"/>
            <a:ext cx="403860" cy="94107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D3FBA20-B131-95EF-0004-7421273940B9}"/>
              </a:ext>
            </a:extLst>
          </p:cNvPr>
          <p:cNvSpPr/>
          <p:nvPr/>
        </p:nvSpPr>
        <p:spPr>
          <a:xfrm>
            <a:off x="445406" y="1407795"/>
            <a:ext cx="4391812" cy="526836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940DBD8-4C14-928E-FD14-4F9049BCCAC5}"/>
              </a:ext>
            </a:extLst>
          </p:cNvPr>
          <p:cNvCxnSpPr>
            <a:cxnSpLocks/>
            <a:stCxn id="42" idx="1"/>
            <a:endCxn id="45" idx="3"/>
          </p:cNvCxnSpPr>
          <p:nvPr/>
        </p:nvCxnSpPr>
        <p:spPr>
          <a:xfrm flipH="1">
            <a:off x="4837218" y="3997325"/>
            <a:ext cx="1120352" cy="44652"/>
          </a:xfrm>
          <a:prstGeom prst="lin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920F604E-0770-22BD-B0C2-4768B107A3A4}"/>
              </a:ext>
            </a:extLst>
          </p:cNvPr>
          <p:cNvSpPr txBox="1"/>
          <p:nvPr/>
        </p:nvSpPr>
        <p:spPr>
          <a:xfrm>
            <a:off x="5436690" y="5677455"/>
            <a:ext cx="1263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Anode </a:t>
            </a:r>
          </a:p>
          <a:p>
            <a:r>
              <a:rPr lang="en-US" b="1" dirty="0"/>
              <a:t>terminal (-)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2559A5-2903-ABF3-DE50-7F164751E07F}"/>
              </a:ext>
            </a:extLst>
          </p:cNvPr>
          <p:cNvSpPr txBox="1"/>
          <p:nvPr/>
        </p:nvSpPr>
        <p:spPr>
          <a:xfrm>
            <a:off x="5369915" y="1292600"/>
            <a:ext cx="130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Cathode </a:t>
            </a:r>
          </a:p>
          <a:p>
            <a:r>
              <a:rPr lang="en-US" b="1" dirty="0">
                <a:solidFill>
                  <a:srgbClr val="C00000"/>
                </a:solidFill>
              </a:rPr>
              <a:t>terminal (+)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DD8F4E-F794-FB7B-F8DD-D2EE5F4A5B7E}"/>
              </a:ext>
            </a:extLst>
          </p:cNvPr>
          <p:cNvSpPr/>
          <p:nvPr/>
        </p:nvSpPr>
        <p:spPr>
          <a:xfrm>
            <a:off x="1707163" y="2514816"/>
            <a:ext cx="1876737" cy="36220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99FA69-6513-A66C-A970-BDE8A2A3D898}"/>
              </a:ext>
            </a:extLst>
          </p:cNvPr>
          <p:cNvSpPr/>
          <p:nvPr/>
        </p:nvSpPr>
        <p:spPr>
          <a:xfrm>
            <a:off x="1707024" y="2514816"/>
            <a:ext cx="289470" cy="3618012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F81024-64EC-EBDB-2FA4-48E241FA211D}"/>
              </a:ext>
            </a:extLst>
          </p:cNvPr>
          <p:cNvSpPr/>
          <p:nvPr/>
        </p:nvSpPr>
        <p:spPr>
          <a:xfrm>
            <a:off x="3294568" y="2514816"/>
            <a:ext cx="289470" cy="361399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44A226E-05A2-BD23-596B-3D1A353D8698}"/>
              </a:ext>
            </a:extLst>
          </p:cNvPr>
          <p:cNvCxnSpPr>
            <a:cxnSpLocks/>
            <a:stCxn id="41" idx="0"/>
            <a:endCxn id="41" idx="2"/>
          </p:cNvCxnSpPr>
          <p:nvPr/>
        </p:nvCxnSpPr>
        <p:spPr>
          <a:xfrm>
            <a:off x="2645532" y="2514816"/>
            <a:ext cx="0" cy="3622031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427909B-6AA0-AF27-0652-D199F0F16D69}"/>
              </a:ext>
            </a:extLst>
          </p:cNvPr>
          <p:cNvSpPr/>
          <p:nvPr/>
        </p:nvSpPr>
        <p:spPr>
          <a:xfrm>
            <a:off x="2855374" y="4042410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40D75E3-591D-51E2-80EB-7A24E10175AF}"/>
              </a:ext>
            </a:extLst>
          </p:cNvPr>
          <p:cNvSpPr/>
          <p:nvPr/>
        </p:nvSpPr>
        <p:spPr>
          <a:xfrm>
            <a:off x="2788046" y="4793568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089057-6F59-C8A6-469B-72459CC9C477}"/>
              </a:ext>
            </a:extLst>
          </p:cNvPr>
          <p:cNvSpPr/>
          <p:nvPr/>
        </p:nvSpPr>
        <p:spPr>
          <a:xfrm>
            <a:off x="2390083" y="5550948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181F09-2F2C-1461-C724-A41796EE84DE}"/>
              </a:ext>
            </a:extLst>
          </p:cNvPr>
          <p:cNvSpPr/>
          <p:nvPr/>
        </p:nvSpPr>
        <p:spPr>
          <a:xfrm>
            <a:off x="2781988" y="5965190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B4694B-C774-3B37-8D17-DA909A3CF15A}"/>
              </a:ext>
            </a:extLst>
          </p:cNvPr>
          <p:cNvSpPr txBox="1"/>
          <p:nvPr/>
        </p:nvSpPr>
        <p:spPr>
          <a:xfrm>
            <a:off x="2675542" y="2475119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FF99CC"/>
                </a:solidFill>
              </a:rPr>
              <a:t>Li</a:t>
            </a:r>
            <a:r>
              <a:rPr lang="en-US" baseline="30000" dirty="0">
                <a:ln>
                  <a:solidFill>
                    <a:srgbClr val="7030A0"/>
                  </a:solidFill>
                </a:ln>
                <a:solidFill>
                  <a:srgbClr val="FF99CC"/>
                </a:solidFill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F80C9A-C9AB-959C-C21E-6BE63EE9FC6A}"/>
              </a:ext>
            </a:extLst>
          </p:cNvPr>
          <p:cNvSpPr txBox="1"/>
          <p:nvPr/>
        </p:nvSpPr>
        <p:spPr>
          <a:xfrm rot="16200000">
            <a:off x="1873295" y="4064727"/>
            <a:ext cx="1225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Separator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A69574D-2E2C-1FE2-054B-6703C31BCA0F}"/>
              </a:ext>
            </a:extLst>
          </p:cNvPr>
          <p:cNvSpPr/>
          <p:nvPr/>
        </p:nvSpPr>
        <p:spPr>
          <a:xfrm>
            <a:off x="1944784" y="3173730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98E0F6B-1D9B-D698-5AEC-4CAB44811FA3}"/>
              </a:ext>
            </a:extLst>
          </p:cNvPr>
          <p:cNvSpPr/>
          <p:nvPr/>
        </p:nvSpPr>
        <p:spPr>
          <a:xfrm>
            <a:off x="1975264" y="2670810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9670D04-9FCA-C48A-CFC7-C8C1DBAC80C7}"/>
              </a:ext>
            </a:extLst>
          </p:cNvPr>
          <p:cNvSpPr/>
          <p:nvPr/>
        </p:nvSpPr>
        <p:spPr>
          <a:xfrm>
            <a:off x="1938889" y="361488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34FED33-8DF6-CA99-AB98-09F1184ECDA1}"/>
              </a:ext>
            </a:extLst>
          </p:cNvPr>
          <p:cNvSpPr/>
          <p:nvPr/>
        </p:nvSpPr>
        <p:spPr>
          <a:xfrm>
            <a:off x="1919839" y="411780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83A454C-EB35-1D47-C1F5-EF5923E77727}"/>
              </a:ext>
            </a:extLst>
          </p:cNvPr>
          <p:cNvSpPr/>
          <p:nvPr/>
        </p:nvSpPr>
        <p:spPr>
          <a:xfrm>
            <a:off x="1916029" y="451404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4060D43-2506-88A7-75D4-9364CF1A0A3A}"/>
              </a:ext>
            </a:extLst>
          </p:cNvPr>
          <p:cNvSpPr/>
          <p:nvPr/>
        </p:nvSpPr>
        <p:spPr>
          <a:xfrm>
            <a:off x="1786489" y="491409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103A3D1-81E0-4C65-DB4D-333AFE8A32D4}"/>
              </a:ext>
            </a:extLst>
          </p:cNvPr>
          <p:cNvSpPr/>
          <p:nvPr/>
        </p:nvSpPr>
        <p:spPr>
          <a:xfrm>
            <a:off x="1942699" y="531414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4BF914-5393-499C-3C9B-4FEDCA088EED}"/>
              </a:ext>
            </a:extLst>
          </p:cNvPr>
          <p:cNvSpPr/>
          <p:nvPr/>
        </p:nvSpPr>
        <p:spPr>
          <a:xfrm>
            <a:off x="1866499" y="574086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2F29575-8127-FE73-9190-7BB33C52847C}"/>
              </a:ext>
            </a:extLst>
          </p:cNvPr>
          <p:cNvSpPr/>
          <p:nvPr/>
        </p:nvSpPr>
        <p:spPr>
          <a:xfrm>
            <a:off x="1824589" y="335580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B67B7BA-B1AE-A9AB-A358-17F9EFD16BF6}"/>
              </a:ext>
            </a:extLst>
          </p:cNvPr>
          <p:cNvGrpSpPr/>
          <p:nvPr/>
        </p:nvGrpSpPr>
        <p:grpSpPr>
          <a:xfrm>
            <a:off x="2592105" y="2768552"/>
            <a:ext cx="305779" cy="127000"/>
            <a:chOff x="2044407" y="2597150"/>
            <a:chExt cx="305779" cy="127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3F9614C-D82A-F776-14DC-F7A8911ED749}"/>
                </a:ext>
              </a:extLst>
            </p:cNvPr>
            <p:cNvSpPr/>
            <p:nvPr/>
          </p:nvSpPr>
          <p:spPr>
            <a:xfrm>
              <a:off x="2142598" y="259715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38AA157-293E-4EEC-B426-E9C726447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4407" y="2660650"/>
              <a:ext cx="305779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B5051A3-B802-E88A-79B3-9DEFCF0D2570}"/>
              </a:ext>
            </a:extLst>
          </p:cNvPr>
          <p:cNvCxnSpPr>
            <a:cxnSpLocks/>
          </p:cNvCxnSpPr>
          <p:nvPr/>
        </p:nvCxnSpPr>
        <p:spPr>
          <a:xfrm flipH="1">
            <a:off x="2734619" y="4112260"/>
            <a:ext cx="33821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03CED2B-C8CC-789D-C50A-69485D6F39C7}"/>
              </a:ext>
            </a:extLst>
          </p:cNvPr>
          <p:cNvCxnSpPr>
            <a:cxnSpLocks/>
          </p:cNvCxnSpPr>
          <p:nvPr/>
        </p:nvCxnSpPr>
        <p:spPr>
          <a:xfrm flipH="1">
            <a:off x="2645532" y="4867910"/>
            <a:ext cx="35647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B20D2D3-C486-A966-7096-86B462A4A020}"/>
              </a:ext>
            </a:extLst>
          </p:cNvPr>
          <p:cNvCxnSpPr>
            <a:cxnSpLocks/>
          </p:cNvCxnSpPr>
          <p:nvPr/>
        </p:nvCxnSpPr>
        <p:spPr>
          <a:xfrm flipH="1">
            <a:off x="2298424" y="5613400"/>
            <a:ext cx="347108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849D540-20D1-245B-1F41-E3C049338DFF}"/>
              </a:ext>
            </a:extLst>
          </p:cNvPr>
          <p:cNvCxnSpPr>
            <a:cxnSpLocks/>
          </p:cNvCxnSpPr>
          <p:nvPr/>
        </p:nvCxnSpPr>
        <p:spPr>
          <a:xfrm flipH="1">
            <a:off x="2645532" y="6036310"/>
            <a:ext cx="316695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2002A16E-2DEB-A515-D5EB-7E83ED5EE9FA}"/>
              </a:ext>
            </a:extLst>
          </p:cNvPr>
          <p:cNvSpPr txBox="1"/>
          <p:nvPr/>
        </p:nvSpPr>
        <p:spPr>
          <a:xfrm>
            <a:off x="541337" y="4237922"/>
            <a:ext cx="1256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Cathode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FDD9ED-3E80-11F1-28F7-D0F21929CE97}"/>
              </a:ext>
            </a:extLst>
          </p:cNvPr>
          <p:cNvSpPr txBox="1"/>
          <p:nvPr/>
        </p:nvSpPr>
        <p:spPr>
          <a:xfrm>
            <a:off x="3583770" y="4237922"/>
            <a:ext cx="1059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Anode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7C69FB4-1E2D-0CF4-AAE4-F4837F1B23DC}"/>
              </a:ext>
            </a:extLst>
          </p:cNvPr>
          <p:cNvSpPr/>
          <p:nvPr/>
        </p:nvSpPr>
        <p:spPr>
          <a:xfrm>
            <a:off x="1316426" y="2038350"/>
            <a:ext cx="2646680" cy="834942"/>
          </a:xfrm>
          <a:custGeom>
            <a:avLst/>
            <a:gdLst>
              <a:gd name="connsiteX0" fmla="*/ 2194560 w 2545080"/>
              <a:gd name="connsiteY0" fmla="*/ 553720 h 589280"/>
              <a:gd name="connsiteX1" fmla="*/ 2545080 w 2545080"/>
              <a:gd name="connsiteY1" fmla="*/ 553720 h 589280"/>
              <a:gd name="connsiteX2" fmla="*/ 2545080 w 2545080"/>
              <a:gd name="connsiteY2" fmla="*/ 0 h 589280"/>
              <a:gd name="connsiteX3" fmla="*/ 0 w 2545080"/>
              <a:gd name="connsiteY3" fmla="*/ 0 h 589280"/>
              <a:gd name="connsiteX4" fmla="*/ 0 w 2545080"/>
              <a:gd name="connsiteY4" fmla="*/ 589280 h 589280"/>
              <a:gd name="connsiteX5" fmla="*/ 340360 w 2545080"/>
              <a:gd name="connsiteY5" fmla="*/ 58928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5080" h="589280">
                <a:moveTo>
                  <a:pt x="2194560" y="553720"/>
                </a:moveTo>
                <a:lnTo>
                  <a:pt x="2545080" y="553720"/>
                </a:lnTo>
                <a:lnTo>
                  <a:pt x="2545080" y="0"/>
                </a:lnTo>
                <a:lnTo>
                  <a:pt x="0" y="0"/>
                </a:lnTo>
                <a:lnTo>
                  <a:pt x="0" y="589280"/>
                </a:lnTo>
                <a:lnTo>
                  <a:pt x="340360" y="589280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47712CA-3362-006A-B4B1-6F7B97D35FA8}"/>
              </a:ext>
            </a:extLst>
          </p:cNvPr>
          <p:cNvSpPr/>
          <p:nvPr/>
        </p:nvSpPr>
        <p:spPr>
          <a:xfrm>
            <a:off x="3905914" y="239608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16DAD50-8C57-A929-1B69-4ADF72BF1D37}"/>
              </a:ext>
            </a:extLst>
          </p:cNvPr>
          <p:cNvSpPr txBox="1"/>
          <p:nvPr/>
        </p:nvSpPr>
        <p:spPr>
          <a:xfrm>
            <a:off x="4032914" y="2193169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e</a:t>
            </a:r>
            <a:r>
              <a:rPr lang="en-US" baseline="30000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-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468762D-1F9B-9D39-8609-23BAD42BF3A0}"/>
              </a:ext>
            </a:extLst>
          </p:cNvPr>
          <p:cNvSpPr/>
          <p:nvPr/>
        </p:nvSpPr>
        <p:spPr>
          <a:xfrm>
            <a:off x="1899314" y="261452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BB8301E4-5147-7E5A-8D20-F1472E32257F}"/>
              </a:ext>
            </a:extLst>
          </p:cNvPr>
          <p:cNvSpPr/>
          <p:nvPr/>
        </p:nvSpPr>
        <p:spPr>
          <a:xfrm>
            <a:off x="1873914" y="318856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A56AE0B-E26A-93DA-6EBB-AF2EC16C3EA7}"/>
              </a:ext>
            </a:extLst>
          </p:cNvPr>
          <p:cNvSpPr/>
          <p:nvPr/>
        </p:nvSpPr>
        <p:spPr>
          <a:xfrm>
            <a:off x="1757074" y="337144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C367F60-BAD1-7BBE-3C87-D04B34028945}"/>
              </a:ext>
            </a:extLst>
          </p:cNvPr>
          <p:cNvSpPr/>
          <p:nvPr/>
        </p:nvSpPr>
        <p:spPr>
          <a:xfrm>
            <a:off x="1853594" y="361528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4CB39FA-27F7-DFD0-689C-8BE42AC9B005}"/>
              </a:ext>
            </a:extLst>
          </p:cNvPr>
          <p:cNvSpPr/>
          <p:nvPr/>
        </p:nvSpPr>
        <p:spPr>
          <a:xfrm>
            <a:off x="1838354" y="414868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4A35EB45-29BA-FE92-CFB0-67CE71C53632}"/>
              </a:ext>
            </a:extLst>
          </p:cNvPr>
          <p:cNvSpPr/>
          <p:nvPr/>
        </p:nvSpPr>
        <p:spPr>
          <a:xfrm>
            <a:off x="1828194" y="453476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699CA05-EB95-6129-A8A3-F3C665534A6A}"/>
              </a:ext>
            </a:extLst>
          </p:cNvPr>
          <p:cNvSpPr/>
          <p:nvPr/>
        </p:nvSpPr>
        <p:spPr>
          <a:xfrm>
            <a:off x="1716434" y="484972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CDC5C1F-B791-CE8D-E7B7-C49B43A51055}"/>
              </a:ext>
            </a:extLst>
          </p:cNvPr>
          <p:cNvSpPr/>
          <p:nvPr/>
        </p:nvSpPr>
        <p:spPr>
          <a:xfrm>
            <a:off x="1858674" y="530692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245EFF0-232E-7D73-E3C0-143551E6AEF8}"/>
              </a:ext>
            </a:extLst>
          </p:cNvPr>
          <p:cNvSpPr/>
          <p:nvPr/>
        </p:nvSpPr>
        <p:spPr>
          <a:xfrm>
            <a:off x="1782474" y="578952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C341D29-357B-EDA2-B85D-25C6CDF31699}"/>
              </a:ext>
            </a:extLst>
          </p:cNvPr>
          <p:cNvGrpSpPr/>
          <p:nvPr/>
        </p:nvGrpSpPr>
        <p:grpSpPr>
          <a:xfrm>
            <a:off x="3244226" y="2702767"/>
            <a:ext cx="292637" cy="3241040"/>
            <a:chOff x="3244226" y="2702767"/>
            <a:chExt cx="292637" cy="324104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3656430-85DE-8C2C-2D4E-A9C92CCBA898}"/>
                </a:ext>
              </a:extLst>
            </p:cNvPr>
            <p:cNvSpPr/>
            <p:nvPr/>
          </p:nvSpPr>
          <p:spPr>
            <a:xfrm>
              <a:off x="3291711" y="276742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96CF034-82CB-8D5F-9CEE-35193DF3D9F6}"/>
                </a:ext>
              </a:extLst>
            </p:cNvPr>
            <p:cNvSpPr/>
            <p:nvPr/>
          </p:nvSpPr>
          <p:spPr>
            <a:xfrm>
              <a:off x="3290896" y="3010452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133D14B-699A-F09A-D208-76324EBA7F04}"/>
                </a:ext>
              </a:extLst>
            </p:cNvPr>
            <p:cNvSpPr/>
            <p:nvPr/>
          </p:nvSpPr>
          <p:spPr>
            <a:xfrm>
              <a:off x="3305932" y="3880444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5E783C6-46CF-781F-C778-B9BD9251512A}"/>
                </a:ext>
              </a:extLst>
            </p:cNvPr>
            <p:cNvSpPr/>
            <p:nvPr/>
          </p:nvSpPr>
          <p:spPr>
            <a:xfrm>
              <a:off x="3302122" y="4276684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77A182-B9E3-3C85-FBF2-75EB74EBA0F0}"/>
                </a:ext>
              </a:extLst>
            </p:cNvPr>
            <p:cNvSpPr/>
            <p:nvPr/>
          </p:nvSpPr>
          <p:spPr>
            <a:xfrm>
              <a:off x="3271417" y="4603444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DD9C554-3DB1-1067-1240-DF8D80707F62}"/>
                </a:ext>
              </a:extLst>
            </p:cNvPr>
            <p:cNvSpPr/>
            <p:nvPr/>
          </p:nvSpPr>
          <p:spPr>
            <a:xfrm>
              <a:off x="3378615" y="511175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596725A-D7AD-1839-B241-BE1C95362587}"/>
                </a:ext>
              </a:extLst>
            </p:cNvPr>
            <p:cNvSpPr/>
            <p:nvPr/>
          </p:nvSpPr>
          <p:spPr>
            <a:xfrm>
              <a:off x="3302415" y="553847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53C300-F20E-7A89-697A-BE39D200B56B}"/>
                </a:ext>
              </a:extLst>
            </p:cNvPr>
            <p:cNvSpPr/>
            <p:nvPr/>
          </p:nvSpPr>
          <p:spPr>
            <a:xfrm>
              <a:off x="3244226" y="335580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019BEA3-B490-C50A-AE30-0EC1BB73A0FC}"/>
                </a:ext>
              </a:extLst>
            </p:cNvPr>
            <p:cNvSpPr/>
            <p:nvPr/>
          </p:nvSpPr>
          <p:spPr>
            <a:xfrm>
              <a:off x="3264315" y="580517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6322DAC-2970-40A7-E652-574D0B32D96F}"/>
                </a:ext>
              </a:extLst>
            </p:cNvPr>
            <p:cNvSpPr/>
            <p:nvPr/>
          </p:nvSpPr>
          <p:spPr>
            <a:xfrm>
              <a:off x="3318423" y="581680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C4B4558-EC30-1EA5-BA68-FC257F7316C6}"/>
                </a:ext>
              </a:extLst>
            </p:cNvPr>
            <p:cNvSpPr/>
            <p:nvPr/>
          </p:nvSpPr>
          <p:spPr>
            <a:xfrm>
              <a:off x="3389543" y="548660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5F91979-FC51-90E8-A453-80DDA496B295}"/>
                </a:ext>
              </a:extLst>
            </p:cNvPr>
            <p:cNvSpPr/>
            <p:nvPr/>
          </p:nvSpPr>
          <p:spPr>
            <a:xfrm>
              <a:off x="3409863" y="504972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7E40696-19F0-BC2A-6503-47E2EC4500BF}"/>
                </a:ext>
              </a:extLst>
            </p:cNvPr>
            <p:cNvSpPr/>
            <p:nvPr/>
          </p:nvSpPr>
          <p:spPr>
            <a:xfrm>
              <a:off x="3359063" y="455696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97FE666-54CF-0DB6-8005-49FF840628BD}"/>
                </a:ext>
              </a:extLst>
            </p:cNvPr>
            <p:cNvSpPr/>
            <p:nvPr/>
          </p:nvSpPr>
          <p:spPr>
            <a:xfrm>
              <a:off x="3374303" y="423692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76825FD-C7DB-273F-0EA1-6F45A62F884C}"/>
                </a:ext>
              </a:extLst>
            </p:cNvPr>
            <p:cNvSpPr/>
            <p:nvPr/>
          </p:nvSpPr>
          <p:spPr>
            <a:xfrm>
              <a:off x="3348903" y="381528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55E55EF-CB43-CBBB-15D4-E616D0098FD9}"/>
                </a:ext>
              </a:extLst>
            </p:cNvPr>
            <p:cNvSpPr/>
            <p:nvPr/>
          </p:nvSpPr>
          <p:spPr>
            <a:xfrm>
              <a:off x="3303183" y="336316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AEC4A31-2157-784A-2F1F-4D2A0BEEC55E}"/>
                </a:ext>
              </a:extLst>
            </p:cNvPr>
            <p:cNvSpPr/>
            <p:nvPr/>
          </p:nvSpPr>
          <p:spPr>
            <a:xfrm>
              <a:off x="3374303" y="306852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D4D4A5A-6221-DB5E-4098-8BD3CEAF161D}"/>
                </a:ext>
              </a:extLst>
            </p:cNvPr>
            <p:cNvSpPr/>
            <p:nvPr/>
          </p:nvSpPr>
          <p:spPr>
            <a:xfrm>
              <a:off x="3333663" y="270276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Oval 140">
            <a:extLst>
              <a:ext uri="{FF2B5EF4-FFF2-40B4-BE49-F238E27FC236}">
                <a16:creationId xmlns:a16="http://schemas.microsoft.com/office/drawing/2014/main" id="{AD510FEF-5ABF-E5DE-C575-5A31AA8218FD}"/>
              </a:ext>
            </a:extLst>
          </p:cNvPr>
          <p:cNvSpPr/>
          <p:nvPr/>
        </p:nvSpPr>
        <p:spPr>
          <a:xfrm>
            <a:off x="1772314" y="196809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45C92C5-65B7-DA72-9201-208F08EB9CAB}"/>
              </a:ext>
            </a:extLst>
          </p:cNvPr>
          <p:cNvSpPr/>
          <p:nvPr/>
        </p:nvSpPr>
        <p:spPr>
          <a:xfrm>
            <a:off x="3464473" y="196809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81E9DB2-D15C-4752-959C-9FD3FAB8A46A}"/>
              </a:ext>
            </a:extLst>
          </p:cNvPr>
          <p:cNvSpPr/>
          <p:nvPr/>
        </p:nvSpPr>
        <p:spPr>
          <a:xfrm>
            <a:off x="2415805" y="196809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8E4E504-03EC-77E7-56DA-5B2001458122}"/>
              </a:ext>
            </a:extLst>
          </p:cNvPr>
          <p:cNvSpPr/>
          <p:nvPr/>
        </p:nvSpPr>
        <p:spPr>
          <a:xfrm>
            <a:off x="1228754" y="247228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8CC61368-9116-6DB0-1636-1FF05BD7352C}"/>
              </a:ext>
            </a:extLst>
          </p:cNvPr>
          <p:cNvSpPr/>
          <p:nvPr/>
        </p:nvSpPr>
        <p:spPr>
          <a:xfrm flipV="1">
            <a:off x="6724650" y="5177324"/>
            <a:ext cx="3848100" cy="877720"/>
          </a:xfrm>
          <a:custGeom>
            <a:avLst/>
            <a:gdLst>
              <a:gd name="connsiteX0" fmla="*/ 0 w 3854450"/>
              <a:gd name="connsiteY0" fmla="*/ 1225550 h 1225550"/>
              <a:gd name="connsiteX1" fmla="*/ 0 w 3854450"/>
              <a:gd name="connsiteY1" fmla="*/ 0 h 1225550"/>
              <a:gd name="connsiteX2" fmla="*/ 2705100 w 3854450"/>
              <a:gd name="connsiteY2" fmla="*/ 0 h 1225550"/>
              <a:gd name="connsiteX3" fmla="*/ 3854450 w 3854450"/>
              <a:gd name="connsiteY3" fmla="*/ 1149350 h 1225550"/>
              <a:gd name="connsiteX0" fmla="*/ 0 w 3848100"/>
              <a:gd name="connsiteY0" fmla="*/ 1225550 h 1378775"/>
              <a:gd name="connsiteX1" fmla="*/ 0 w 3848100"/>
              <a:gd name="connsiteY1" fmla="*/ 0 h 1378775"/>
              <a:gd name="connsiteX2" fmla="*/ 2705100 w 3848100"/>
              <a:gd name="connsiteY2" fmla="*/ 0 h 1378775"/>
              <a:gd name="connsiteX3" fmla="*/ 3848100 w 3848100"/>
              <a:gd name="connsiteY3" fmla="*/ 1378775 h 1378775"/>
              <a:gd name="connsiteX0" fmla="*/ 0 w 3848100"/>
              <a:gd name="connsiteY0" fmla="*/ 1225550 h 1378775"/>
              <a:gd name="connsiteX1" fmla="*/ 0 w 3848100"/>
              <a:gd name="connsiteY1" fmla="*/ 0 h 1378775"/>
              <a:gd name="connsiteX2" fmla="*/ 2705100 w 3848100"/>
              <a:gd name="connsiteY2" fmla="*/ 0 h 1378775"/>
              <a:gd name="connsiteX3" fmla="*/ 3848100 w 3848100"/>
              <a:gd name="connsiteY3" fmla="*/ 1378775 h 1378775"/>
              <a:gd name="connsiteX0" fmla="*/ 0 w 3848100"/>
              <a:gd name="connsiteY0" fmla="*/ 1225550 h 1378775"/>
              <a:gd name="connsiteX1" fmla="*/ 0 w 3848100"/>
              <a:gd name="connsiteY1" fmla="*/ 0 h 1378775"/>
              <a:gd name="connsiteX2" fmla="*/ 2705100 w 3848100"/>
              <a:gd name="connsiteY2" fmla="*/ 0 h 1378775"/>
              <a:gd name="connsiteX3" fmla="*/ 3848100 w 3848100"/>
              <a:gd name="connsiteY3" fmla="*/ 1378775 h 137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1378775">
                <a:moveTo>
                  <a:pt x="0" y="1225550"/>
                </a:moveTo>
                <a:lnTo>
                  <a:pt x="0" y="0"/>
                </a:lnTo>
                <a:lnTo>
                  <a:pt x="2705100" y="0"/>
                </a:lnTo>
                <a:lnTo>
                  <a:pt x="3848100" y="1378775"/>
                </a:ln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E68C61A-97F3-20AF-C14F-AC22B77C0B43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 flipV="1">
            <a:off x="6723460" y="2097087"/>
            <a:ext cx="4817" cy="1057593"/>
          </a:xfrm>
          <a:prstGeom prst="lin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Cylinder 147">
            <a:extLst>
              <a:ext uri="{FF2B5EF4-FFF2-40B4-BE49-F238E27FC236}">
                <a16:creationId xmlns:a16="http://schemas.microsoft.com/office/drawing/2014/main" id="{C51A930D-20F1-99CB-C84D-904AE9EEEF00}"/>
              </a:ext>
            </a:extLst>
          </p:cNvPr>
          <p:cNvSpPr/>
          <p:nvPr/>
        </p:nvSpPr>
        <p:spPr>
          <a:xfrm>
            <a:off x="6508750" y="2044296"/>
            <a:ext cx="413970" cy="268926"/>
          </a:xfrm>
          <a:prstGeom prst="can">
            <a:avLst>
              <a:gd name="adj" fmla="val 46251"/>
            </a:avLst>
          </a:prstGeom>
          <a:solidFill>
            <a:srgbClr val="CD636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34956A-9E65-90A2-D632-65DE3865E2A3}"/>
              </a:ext>
            </a:extLst>
          </p:cNvPr>
          <p:cNvSpPr/>
          <p:nvPr/>
        </p:nvSpPr>
        <p:spPr>
          <a:xfrm>
            <a:off x="6723460" y="1407794"/>
            <a:ext cx="3868340" cy="1540611"/>
          </a:xfrm>
          <a:custGeom>
            <a:avLst/>
            <a:gdLst>
              <a:gd name="connsiteX0" fmla="*/ 0 w 3854450"/>
              <a:gd name="connsiteY0" fmla="*/ 1225550 h 1225550"/>
              <a:gd name="connsiteX1" fmla="*/ 0 w 3854450"/>
              <a:gd name="connsiteY1" fmla="*/ 0 h 1225550"/>
              <a:gd name="connsiteX2" fmla="*/ 2705100 w 3854450"/>
              <a:gd name="connsiteY2" fmla="*/ 0 h 1225550"/>
              <a:gd name="connsiteX3" fmla="*/ 3854450 w 3854450"/>
              <a:gd name="connsiteY3" fmla="*/ 1149350 h 1225550"/>
              <a:gd name="connsiteX0" fmla="*/ 0 w 3867150"/>
              <a:gd name="connsiteY0" fmla="*/ 1225550 h 2311888"/>
              <a:gd name="connsiteX1" fmla="*/ 0 w 3867150"/>
              <a:gd name="connsiteY1" fmla="*/ 0 h 2311888"/>
              <a:gd name="connsiteX2" fmla="*/ 2705100 w 3867150"/>
              <a:gd name="connsiteY2" fmla="*/ 0 h 2311888"/>
              <a:gd name="connsiteX3" fmla="*/ 3867150 w 3867150"/>
              <a:gd name="connsiteY3" fmla="*/ 2311888 h 2311888"/>
              <a:gd name="connsiteX0" fmla="*/ 0 w 3867150"/>
              <a:gd name="connsiteY0" fmla="*/ 1225550 h 2311888"/>
              <a:gd name="connsiteX1" fmla="*/ 0 w 3867150"/>
              <a:gd name="connsiteY1" fmla="*/ 0 h 2311888"/>
              <a:gd name="connsiteX2" fmla="*/ 2705100 w 3867150"/>
              <a:gd name="connsiteY2" fmla="*/ 0 h 2311888"/>
              <a:gd name="connsiteX3" fmla="*/ 3867150 w 3867150"/>
              <a:gd name="connsiteY3" fmla="*/ 2311888 h 2311888"/>
              <a:gd name="connsiteX0" fmla="*/ 0 w 3867150"/>
              <a:gd name="connsiteY0" fmla="*/ 1225550 h 2311888"/>
              <a:gd name="connsiteX1" fmla="*/ 0 w 3867150"/>
              <a:gd name="connsiteY1" fmla="*/ 0 h 2311888"/>
              <a:gd name="connsiteX2" fmla="*/ 2705100 w 3867150"/>
              <a:gd name="connsiteY2" fmla="*/ 0 h 2311888"/>
              <a:gd name="connsiteX3" fmla="*/ 3867150 w 3867150"/>
              <a:gd name="connsiteY3" fmla="*/ 2311888 h 2311888"/>
              <a:gd name="connsiteX0" fmla="*/ 0 w 3868340"/>
              <a:gd name="connsiteY0" fmla="*/ 1034374 h 2311888"/>
              <a:gd name="connsiteX1" fmla="*/ 1190 w 3868340"/>
              <a:gd name="connsiteY1" fmla="*/ 0 h 2311888"/>
              <a:gd name="connsiteX2" fmla="*/ 2706290 w 3868340"/>
              <a:gd name="connsiteY2" fmla="*/ 0 h 2311888"/>
              <a:gd name="connsiteX3" fmla="*/ 3868340 w 3868340"/>
              <a:gd name="connsiteY3" fmla="*/ 2311888 h 231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8340" h="2311888">
                <a:moveTo>
                  <a:pt x="0" y="1034374"/>
                </a:moveTo>
                <a:cubicBezTo>
                  <a:pt x="397" y="689583"/>
                  <a:pt x="793" y="344791"/>
                  <a:pt x="1190" y="0"/>
                </a:cubicBezTo>
                <a:lnTo>
                  <a:pt x="2706290" y="0"/>
                </a:lnTo>
                <a:lnTo>
                  <a:pt x="3868340" y="2311888"/>
                </a:ln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A366441-EA2E-4F34-88DA-0053EBBAD197}"/>
              </a:ext>
            </a:extLst>
          </p:cNvPr>
          <p:cNvSpPr txBox="1"/>
          <p:nvPr/>
        </p:nvSpPr>
        <p:spPr>
          <a:xfrm>
            <a:off x="876851" y="6241029"/>
            <a:ext cx="336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Goo (organic solvent electrolyte)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5FA31F9-AF53-4381-E8CD-F57C0BA95548}"/>
              </a:ext>
            </a:extLst>
          </p:cNvPr>
          <p:cNvCxnSpPr>
            <a:cxnSpLocks/>
          </p:cNvCxnSpPr>
          <p:nvPr/>
        </p:nvCxnSpPr>
        <p:spPr>
          <a:xfrm flipV="1">
            <a:off x="2217420" y="5867861"/>
            <a:ext cx="120514" cy="35767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6AF396C-B967-19ED-791C-33E0C6E5E025}"/>
              </a:ext>
            </a:extLst>
          </p:cNvPr>
          <p:cNvSpPr/>
          <p:nvPr/>
        </p:nvSpPr>
        <p:spPr>
          <a:xfrm>
            <a:off x="9174114" y="2921917"/>
            <a:ext cx="2761384" cy="235294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Load (ESCs, motors,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3633B5DC-B83A-DB65-28AA-5DCD4A684E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1" t="20200" b="25828"/>
          <a:stretch/>
        </p:blipFill>
        <p:spPr>
          <a:xfrm>
            <a:off x="9457381" y="3661110"/>
            <a:ext cx="2309472" cy="1259458"/>
          </a:xfrm>
          <a:prstGeom prst="rect">
            <a:avLst/>
          </a:prstGeom>
        </p:spPr>
      </p:pic>
      <p:sp>
        <p:nvSpPr>
          <p:cNvPr id="164" name="Oval 163">
            <a:extLst>
              <a:ext uri="{FF2B5EF4-FFF2-40B4-BE49-F238E27FC236}">
                <a16:creationId xmlns:a16="http://schemas.microsoft.com/office/drawing/2014/main" id="{89E5ED7A-5A0A-2B32-4258-1439F7A1C5D1}"/>
              </a:ext>
            </a:extLst>
          </p:cNvPr>
          <p:cNvSpPr/>
          <p:nvPr/>
        </p:nvSpPr>
        <p:spPr>
          <a:xfrm>
            <a:off x="7542116" y="584474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E6E07C2-AF21-0D98-30AE-2344375F3447}"/>
              </a:ext>
            </a:extLst>
          </p:cNvPr>
          <p:cNvSpPr txBox="1"/>
          <p:nvPr/>
        </p:nvSpPr>
        <p:spPr>
          <a:xfrm>
            <a:off x="7599266" y="5546579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e</a:t>
            </a:r>
            <a:r>
              <a:rPr lang="en-US" baseline="30000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-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F90DA75-A940-7038-2154-56EA7E0ACA9E}"/>
              </a:ext>
            </a:extLst>
          </p:cNvPr>
          <p:cNvCxnSpPr>
            <a:cxnSpLocks/>
          </p:cNvCxnSpPr>
          <p:nvPr/>
        </p:nvCxnSpPr>
        <p:spPr>
          <a:xfrm flipH="1">
            <a:off x="7121449" y="6259830"/>
            <a:ext cx="1905000" cy="0"/>
          </a:xfrm>
          <a:prstGeom prst="straightConnector1">
            <a:avLst/>
          </a:prstGeom>
          <a:noFill/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10D5B710-2133-1425-A328-A998EC5473C3}"/>
              </a:ext>
            </a:extLst>
          </p:cNvPr>
          <p:cNvSpPr txBox="1"/>
          <p:nvPr/>
        </p:nvSpPr>
        <p:spPr>
          <a:xfrm>
            <a:off x="7236072" y="6298724"/>
            <a:ext cx="182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“Current” (amps)</a:t>
            </a:r>
          </a:p>
        </p:txBody>
      </p:sp>
    </p:spTree>
    <p:extLst>
      <p:ext uri="{BB962C8B-B14F-4D97-AF65-F5344CB8AC3E}">
        <p14:creationId xmlns:p14="http://schemas.microsoft.com/office/powerpoint/2010/main" val="1631719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BCA464A2-E18E-38D9-4672-71272658E55E}"/>
              </a:ext>
            </a:extLst>
          </p:cNvPr>
          <p:cNvSpPr/>
          <p:nvPr/>
        </p:nvSpPr>
        <p:spPr>
          <a:xfrm>
            <a:off x="1531985" y="1832812"/>
            <a:ext cx="2287114" cy="80722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Load (ESCs, motors,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93053-554D-697B-EB83-C30EC439B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actually depleting in a battery?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DD8F4E-F794-FB7B-F8DD-D2EE5F4A5B7E}"/>
              </a:ext>
            </a:extLst>
          </p:cNvPr>
          <p:cNvSpPr/>
          <p:nvPr/>
        </p:nvSpPr>
        <p:spPr>
          <a:xfrm>
            <a:off x="1707163" y="2870416"/>
            <a:ext cx="1876737" cy="39020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99FA69-6513-A66C-A970-BDE8A2A3D898}"/>
              </a:ext>
            </a:extLst>
          </p:cNvPr>
          <p:cNvSpPr/>
          <p:nvPr/>
        </p:nvSpPr>
        <p:spPr>
          <a:xfrm>
            <a:off x="1707024" y="2870416"/>
            <a:ext cx="289470" cy="390205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F81024-64EC-EBDB-2FA4-48E241FA211D}"/>
              </a:ext>
            </a:extLst>
          </p:cNvPr>
          <p:cNvSpPr/>
          <p:nvPr/>
        </p:nvSpPr>
        <p:spPr>
          <a:xfrm>
            <a:off x="3294568" y="2870416"/>
            <a:ext cx="289470" cy="390205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44A226E-05A2-BD23-596B-3D1A353D8698}"/>
              </a:ext>
            </a:extLst>
          </p:cNvPr>
          <p:cNvCxnSpPr>
            <a:cxnSpLocks/>
            <a:stCxn id="41" idx="0"/>
            <a:endCxn id="41" idx="2"/>
          </p:cNvCxnSpPr>
          <p:nvPr/>
        </p:nvCxnSpPr>
        <p:spPr>
          <a:xfrm>
            <a:off x="2645532" y="2870416"/>
            <a:ext cx="0" cy="3902050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5B4694B-C774-3B37-8D17-DA909A3CF15A}"/>
              </a:ext>
            </a:extLst>
          </p:cNvPr>
          <p:cNvSpPr txBox="1"/>
          <p:nvPr/>
        </p:nvSpPr>
        <p:spPr>
          <a:xfrm>
            <a:off x="2675542" y="2830719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FF99CC"/>
                </a:solidFill>
              </a:rPr>
              <a:t>Li</a:t>
            </a:r>
            <a:r>
              <a:rPr lang="en-US" baseline="30000" dirty="0">
                <a:ln>
                  <a:solidFill>
                    <a:srgbClr val="7030A0"/>
                  </a:solidFill>
                </a:ln>
                <a:solidFill>
                  <a:srgbClr val="FF99CC"/>
                </a:solidFill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F80C9A-C9AB-959C-C21E-6BE63EE9FC6A}"/>
              </a:ext>
            </a:extLst>
          </p:cNvPr>
          <p:cNvSpPr txBox="1"/>
          <p:nvPr/>
        </p:nvSpPr>
        <p:spPr>
          <a:xfrm rot="16200000">
            <a:off x="1873295" y="4420327"/>
            <a:ext cx="1225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Separator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B67B7BA-B1AE-A9AB-A358-17F9EFD16BF6}"/>
              </a:ext>
            </a:extLst>
          </p:cNvPr>
          <p:cNvGrpSpPr/>
          <p:nvPr/>
        </p:nvGrpSpPr>
        <p:grpSpPr>
          <a:xfrm>
            <a:off x="2592105" y="3124152"/>
            <a:ext cx="305779" cy="127000"/>
            <a:chOff x="2044407" y="2597150"/>
            <a:chExt cx="305779" cy="127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3F9614C-D82A-F776-14DC-F7A8911ED749}"/>
                </a:ext>
              </a:extLst>
            </p:cNvPr>
            <p:cNvSpPr/>
            <p:nvPr/>
          </p:nvSpPr>
          <p:spPr>
            <a:xfrm>
              <a:off x="2142598" y="259715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38AA157-293E-4EEC-B426-E9C726447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4407" y="2660650"/>
              <a:ext cx="305779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002A16E-2DEB-A515-D5EB-7E83ED5EE9FA}"/>
              </a:ext>
            </a:extLst>
          </p:cNvPr>
          <p:cNvSpPr txBox="1"/>
          <p:nvPr/>
        </p:nvSpPr>
        <p:spPr>
          <a:xfrm>
            <a:off x="541337" y="4593522"/>
            <a:ext cx="1256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Cathode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2FDD9ED-3E80-11F1-28F7-D0F21929CE97}"/>
              </a:ext>
            </a:extLst>
          </p:cNvPr>
          <p:cNvSpPr txBox="1"/>
          <p:nvPr/>
        </p:nvSpPr>
        <p:spPr>
          <a:xfrm>
            <a:off x="3583770" y="4593522"/>
            <a:ext cx="1059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Anode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87C69FB4-1E2D-0CF4-AAE4-F4837F1B23DC}"/>
              </a:ext>
            </a:extLst>
          </p:cNvPr>
          <p:cNvSpPr/>
          <p:nvPr/>
        </p:nvSpPr>
        <p:spPr>
          <a:xfrm>
            <a:off x="1316426" y="2393950"/>
            <a:ext cx="2646680" cy="834942"/>
          </a:xfrm>
          <a:custGeom>
            <a:avLst/>
            <a:gdLst>
              <a:gd name="connsiteX0" fmla="*/ 2194560 w 2545080"/>
              <a:gd name="connsiteY0" fmla="*/ 553720 h 589280"/>
              <a:gd name="connsiteX1" fmla="*/ 2545080 w 2545080"/>
              <a:gd name="connsiteY1" fmla="*/ 553720 h 589280"/>
              <a:gd name="connsiteX2" fmla="*/ 2545080 w 2545080"/>
              <a:gd name="connsiteY2" fmla="*/ 0 h 589280"/>
              <a:gd name="connsiteX3" fmla="*/ 0 w 2545080"/>
              <a:gd name="connsiteY3" fmla="*/ 0 h 589280"/>
              <a:gd name="connsiteX4" fmla="*/ 0 w 2545080"/>
              <a:gd name="connsiteY4" fmla="*/ 589280 h 589280"/>
              <a:gd name="connsiteX5" fmla="*/ 340360 w 2545080"/>
              <a:gd name="connsiteY5" fmla="*/ 58928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5080" h="589280">
                <a:moveTo>
                  <a:pt x="2194560" y="553720"/>
                </a:moveTo>
                <a:lnTo>
                  <a:pt x="2545080" y="553720"/>
                </a:lnTo>
                <a:lnTo>
                  <a:pt x="2545080" y="0"/>
                </a:lnTo>
                <a:lnTo>
                  <a:pt x="0" y="0"/>
                </a:lnTo>
                <a:lnTo>
                  <a:pt x="0" y="589280"/>
                </a:lnTo>
                <a:lnTo>
                  <a:pt x="340360" y="589280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47712CA-3362-006A-B4B1-6F7B97D35FA8}"/>
              </a:ext>
            </a:extLst>
          </p:cNvPr>
          <p:cNvSpPr/>
          <p:nvPr/>
        </p:nvSpPr>
        <p:spPr>
          <a:xfrm>
            <a:off x="3905914" y="275168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16DAD50-8C57-A929-1B69-4ADF72BF1D37}"/>
              </a:ext>
            </a:extLst>
          </p:cNvPr>
          <p:cNvSpPr txBox="1"/>
          <p:nvPr/>
        </p:nvSpPr>
        <p:spPr>
          <a:xfrm>
            <a:off x="4032914" y="2548769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e</a:t>
            </a:r>
            <a:r>
              <a:rPr lang="en-US" baseline="30000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-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699CA05-EB95-6129-A8A3-F3C665534A6A}"/>
              </a:ext>
            </a:extLst>
          </p:cNvPr>
          <p:cNvSpPr/>
          <p:nvPr/>
        </p:nvSpPr>
        <p:spPr>
          <a:xfrm>
            <a:off x="3341735" y="520532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BF6D61E-84A9-C181-716E-BF318BC9E0E7}"/>
              </a:ext>
            </a:extLst>
          </p:cNvPr>
          <p:cNvGrpSpPr/>
          <p:nvPr/>
        </p:nvGrpSpPr>
        <p:grpSpPr>
          <a:xfrm>
            <a:off x="3230831" y="2949401"/>
            <a:ext cx="345190" cy="3302000"/>
            <a:chOff x="1757074" y="2970126"/>
            <a:chExt cx="345190" cy="3302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69574D-2E2C-1FE2-054B-6703C31BCA0F}"/>
                </a:ext>
              </a:extLst>
            </p:cNvPr>
            <p:cNvSpPr/>
            <p:nvPr/>
          </p:nvSpPr>
          <p:spPr>
            <a:xfrm>
              <a:off x="1944784" y="352933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98E0F6B-1D9B-D698-5AEC-4CAB44811FA3}"/>
                </a:ext>
              </a:extLst>
            </p:cNvPr>
            <p:cNvSpPr/>
            <p:nvPr/>
          </p:nvSpPr>
          <p:spPr>
            <a:xfrm>
              <a:off x="1975264" y="302641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9670D04-9FCA-C48A-CFC7-C8C1DBAC80C7}"/>
                </a:ext>
              </a:extLst>
            </p:cNvPr>
            <p:cNvSpPr/>
            <p:nvPr/>
          </p:nvSpPr>
          <p:spPr>
            <a:xfrm>
              <a:off x="1938889" y="397048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34FED33-8DF6-CA99-AB98-09F1184ECDA1}"/>
                </a:ext>
              </a:extLst>
            </p:cNvPr>
            <p:cNvSpPr/>
            <p:nvPr/>
          </p:nvSpPr>
          <p:spPr>
            <a:xfrm>
              <a:off x="1919839" y="447340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83A454C-EB35-1D47-C1F5-EF5923E77727}"/>
                </a:ext>
              </a:extLst>
            </p:cNvPr>
            <p:cNvSpPr/>
            <p:nvPr/>
          </p:nvSpPr>
          <p:spPr>
            <a:xfrm>
              <a:off x="1916029" y="486964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4060D43-2506-88A7-75D4-9364CF1A0A3A}"/>
                </a:ext>
              </a:extLst>
            </p:cNvPr>
            <p:cNvSpPr/>
            <p:nvPr/>
          </p:nvSpPr>
          <p:spPr>
            <a:xfrm>
              <a:off x="1786489" y="526969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103A3D1-81E0-4C65-DB4D-333AFE8A32D4}"/>
                </a:ext>
              </a:extLst>
            </p:cNvPr>
            <p:cNvSpPr/>
            <p:nvPr/>
          </p:nvSpPr>
          <p:spPr>
            <a:xfrm>
              <a:off x="1942699" y="566974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4BF914-5393-499C-3C9B-4FEDCA088EED}"/>
                </a:ext>
              </a:extLst>
            </p:cNvPr>
            <p:cNvSpPr/>
            <p:nvPr/>
          </p:nvSpPr>
          <p:spPr>
            <a:xfrm>
              <a:off x="1866499" y="609646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2F29575-8127-FE73-9190-7BB33C52847C}"/>
                </a:ext>
              </a:extLst>
            </p:cNvPr>
            <p:cNvSpPr/>
            <p:nvPr/>
          </p:nvSpPr>
          <p:spPr>
            <a:xfrm>
              <a:off x="1824589" y="371140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468762D-1F9B-9D39-8609-23BAD42BF3A0}"/>
                </a:ext>
              </a:extLst>
            </p:cNvPr>
            <p:cNvSpPr/>
            <p:nvPr/>
          </p:nvSpPr>
          <p:spPr>
            <a:xfrm>
              <a:off x="1899314" y="2970126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B8301E4-5147-7E5A-8D20-F1472E32257F}"/>
                </a:ext>
              </a:extLst>
            </p:cNvPr>
            <p:cNvSpPr/>
            <p:nvPr/>
          </p:nvSpPr>
          <p:spPr>
            <a:xfrm>
              <a:off x="1873914" y="3544166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A56AE0B-E26A-93DA-6EBB-AF2EC16C3EA7}"/>
                </a:ext>
              </a:extLst>
            </p:cNvPr>
            <p:cNvSpPr/>
            <p:nvPr/>
          </p:nvSpPr>
          <p:spPr>
            <a:xfrm>
              <a:off x="1757074" y="3727046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C367F60-BAD1-7BBE-3C87-D04B34028945}"/>
                </a:ext>
              </a:extLst>
            </p:cNvPr>
            <p:cNvSpPr/>
            <p:nvPr/>
          </p:nvSpPr>
          <p:spPr>
            <a:xfrm>
              <a:off x="1853594" y="3970886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4CB39FA-27F7-DFD0-689C-8BE42AC9B005}"/>
                </a:ext>
              </a:extLst>
            </p:cNvPr>
            <p:cNvSpPr/>
            <p:nvPr/>
          </p:nvSpPr>
          <p:spPr>
            <a:xfrm>
              <a:off x="1838354" y="4504286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A35EB45-29BA-FE92-CFB0-67CE71C53632}"/>
                </a:ext>
              </a:extLst>
            </p:cNvPr>
            <p:cNvSpPr/>
            <p:nvPr/>
          </p:nvSpPr>
          <p:spPr>
            <a:xfrm>
              <a:off x="1828194" y="4890366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CDC5C1F-B791-CE8D-E7B7-C49B43A51055}"/>
                </a:ext>
              </a:extLst>
            </p:cNvPr>
            <p:cNvSpPr/>
            <p:nvPr/>
          </p:nvSpPr>
          <p:spPr>
            <a:xfrm>
              <a:off x="1858674" y="5662526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245EFF0-232E-7D73-E3C0-143551E6AEF8}"/>
                </a:ext>
              </a:extLst>
            </p:cNvPr>
            <p:cNvSpPr/>
            <p:nvPr/>
          </p:nvSpPr>
          <p:spPr>
            <a:xfrm>
              <a:off x="1782474" y="6145126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C341D29-357B-EDA2-B85D-25C6CDF31699}"/>
              </a:ext>
            </a:extLst>
          </p:cNvPr>
          <p:cNvGrpSpPr/>
          <p:nvPr/>
        </p:nvGrpSpPr>
        <p:grpSpPr>
          <a:xfrm>
            <a:off x="3244226" y="3058367"/>
            <a:ext cx="292637" cy="3561080"/>
            <a:chOff x="3244226" y="2702767"/>
            <a:chExt cx="292637" cy="356108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3656430-85DE-8C2C-2D4E-A9C92CCBA898}"/>
                </a:ext>
              </a:extLst>
            </p:cNvPr>
            <p:cNvSpPr/>
            <p:nvPr/>
          </p:nvSpPr>
          <p:spPr>
            <a:xfrm>
              <a:off x="3291711" y="276742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96CF034-82CB-8D5F-9CEE-35193DF3D9F6}"/>
                </a:ext>
              </a:extLst>
            </p:cNvPr>
            <p:cNvSpPr/>
            <p:nvPr/>
          </p:nvSpPr>
          <p:spPr>
            <a:xfrm>
              <a:off x="3290896" y="3010452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133D14B-699A-F09A-D208-76324EBA7F04}"/>
                </a:ext>
              </a:extLst>
            </p:cNvPr>
            <p:cNvSpPr/>
            <p:nvPr/>
          </p:nvSpPr>
          <p:spPr>
            <a:xfrm>
              <a:off x="3305932" y="3880444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5E783C6-46CF-781F-C778-B9BD9251512A}"/>
                </a:ext>
              </a:extLst>
            </p:cNvPr>
            <p:cNvSpPr/>
            <p:nvPr/>
          </p:nvSpPr>
          <p:spPr>
            <a:xfrm>
              <a:off x="3302122" y="4276684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77A182-B9E3-3C85-FBF2-75EB74EBA0F0}"/>
                </a:ext>
              </a:extLst>
            </p:cNvPr>
            <p:cNvSpPr/>
            <p:nvPr/>
          </p:nvSpPr>
          <p:spPr>
            <a:xfrm>
              <a:off x="3271417" y="4603444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DD9C554-3DB1-1067-1240-DF8D80707F62}"/>
                </a:ext>
              </a:extLst>
            </p:cNvPr>
            <p:cNvSpPr/>
            <p:nvPr/>
          </p:nvSpPr>
          <p:spPr>
            <a:xfrm>
              <a:off x="3378615" y="511175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596725A-D7AD-1839-B241-BE1C95362587}"/>
                </a:ext>
              </a:extLst>
            </p:cNvPr>
            <p:cNvSpPr/>
            <p:nvPr/>
          </p:nvSpPr>
          <p:spPr>
            <a:xfrm>
              <a:off x="3302415" y="553847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D53C300-F20E-7A89-697A-BE39D200B56B}"/>
                </a:ext>
              </a:extLst>
            </p:cNvPr>
            <p:cNvSpPr/>
            <p:nvPr/>
          </p:nvSpPr>
          <p:spPr>
            <a:xfrm>
              <a:off x="3244226" y="335580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019BEA3-B490-C50A-AE30-0EC1BB73A0FC}"/>
                </a:ext>
              </a:extLst>
            </p:cNvPr>
            <p:cNvSpPr/>
            <p:nvPr/>
          </p:nvSpPr>
          <p:spPr>
            <a:xfrm>
              <a:off x="3264315" y="580517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6DBBBA1-BD44-EBF2-D4F0-7D64FDCA86F0}"/>
                </a:ext>
              </a:extLst>
            </p:cNvPr>
            <p:cNvSpPr/>
            <p:nvPr/>
          </p:nvSpPr>
          <p:spPr>
            <a:xfrm>
              <a:off x="3260505" y="613283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45909AD-22E4-9CF0-0B95-2979227EE139}"/>
                </a:ext>
              </a:extLst>
            </p:cNvPr>
            <p:cNvSpPr/>
            <p:nvPr/>
          </p:nvSpPr>
          <p:spPr>
            <a:xfrm>
              <a:off x="3338743" y="613684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36322DAC-2970-40A7-E652-574D0B32D96F}"/>
                </a:ext>
              </a:extLst>
            </p:cNvPr>
            <p:cNvSpPr/>
            <p:nvPr/>
          </p:nvSpPr>
          <p:spPr>
            <a:xfrm>
              <a:off x="3318423" y="581680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C4B4558-EC30-1EA5-BA68-FC257F7316C6}"/>
                </a:ext>
              </a:extLst>
            </p:cNvPr>
            <p:cNvSpPr/>
            <p:nvPr/>
          </p:nvSpPr>
          <p:spPr>
            <a:xfrm>
              <a:off x="3389543" y="548660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5F91979-FC51-90E8-A453-80DDA496B295}"/>
                </a:ext>
              </a:extLst>
            </p:cNvPr>
            <p:cNvSpPr/>
            <p:nvPr/>
          </p:nvSpPr>
          <p:spPr>
            <a:xfrm>
              <a:off x="3409863" y="504972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C7E40696-19F0-BC2A-6503-47E2EC4500BF}"/>
                </a:ext>
              </a:extLst>
            </p:cNvPr>
            <p:cNvSpPr/>
            <p:nvPr/>
          </p:nvSpPr>
          <p:spPr>
            <a:xfrm>
              <a:off x="3359063" y="455696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97FE666-54CF-0DB6-8005-49FF840628BD}"/>
                </a:ext>
              </a:extLst>
            </p:cNvPr>
            <p:cNvSpPr/>
            <p:nvPr/>
          </p:nvSpPr>
          <p:spPr>
            <a:xfrm>
              <a:off x="3374303" y="423692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76825FD-C7DB-273F-0EA1-6F45A62F884C}"/>
                </a:ext>
              </a:extLst>
            </p:cNvPr>
            <p:cNvSpPr/>
            <p:nvPr/>
          </p:nvSpPr>
          <p:spPr>
            <a:xfrm>
              <a:off x="3348903" y="381528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55E55EF-CB43-CBBB-15D4-E616D0098FD9}"/>
                </a:ext>
              </a:extLst>
            </p:cNvPr>
            <p:cNvSpPr/>
            <p:nvPr/>
          </p:nvSpPr>
          <p:spPr>
            <a:xfrm>
              <a:off x="3303183" y="336316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AEC4A31-2157-784A-2F1F-4D2A0BEEC55E}"/>
                </a:ext>
              </a:extLst>
            </p:cNvPr>
            <p:cNvSpPr/>
            <p:nvPr/>
          </p:nvSpPr>
          <p:spPr>
            <a:xfrm>
              <a:off x="3374303" y="306852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D4D4A5A-6221-DB5E-4098-8BD3CEAF161D}"/>
                </a:ext>
              </a:extLst>
            </p:cNvPr>
            <p:cNvSpPr/>
            <p:nvPr/>
          </p:nvSpPr>
          <p:spPr>
            <a:xfrm>
              <a:off x="3333663" y="270276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A3C58E-15B5-8F85-DBBF-42B96D182A8E}"/>
              </a:ext>
            </a:extLst>
          </p:cNvPr>
          <p:cNvSpPr/>
          <p:nvPr/>
        </p:nvSpPr>
        <p:spPr>
          <a:xfrm>
            <a:off x="7837535" y="1832812"/>
            <a:ext cx="2287114" cy="80722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Load (ESCs, motors, </a:t>
            </a:r>
            <a:r>
              <a:rPr lang="en-US" sz="1600" dirty="0" err="1">
                <a:solidFill>
                  <a:schemeClr val="tx1"/>
                </a:solidFill>
              </a:rPr>
              <a:t>etc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4FA68-D175-A236-BC99-E2C0C26DAA1B}"/>
              </a:ext>
            </a:extLst>
          </p:cNvPr>
          <p:cNvSpPr/>
          <p:nvPr/>
        </p:nvSpPr>
        <p:spPr>
          <a:xfrm>
            <a:off x="8012713" y="2870416"/>
            <a:ext cx="1876737" cy="39020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480898-FA71-48A2-667C-452DA9C40B21}"/>
              </a:ext>
            </a:extLst>
          </p:cNvPr>
          <p:cNvSpPr/>
          <p:nvPr/>
        </p:nvSpPr>
        <p:spPr>
          <a:xfrm>
            <a:off x="8012574" y="2870416"/>
            <a:ext cx="289470" cy="390205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F72841-5EBE-0665-1C01-6C415EA3C6A6}"/>
              </a:ext>
            </a:extLst>
          </p:cNvPr>
          <p:cNvSpPr/>
          <p:nvPr/>
        </p:nvSpPr>
        <p:spPr>
          <a:xfrm>
            <a:off x="9600118" y="2870416"/>
            <a:ext cx="289470" cy="390205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AC54EE-EAB8-C84F-3F2F-1644A02A787D}"/>
              </a:ext>
            </a:extLst>
          </p:cNvPr>
          <p:cNvCxnSpPr>
            <a:cxnSpLocks/>
            <a:stCxn id="9" idx="0"/>
            <a:endCxn id="9" idx="2"/>
          </p:cNvCxnSpPr>
          <p:nvPr/>
        </p:nvCxnSpPr>
        <p:spPr>
          <a:xfrm>
            <a:off x="8951082" y="2870416"/>
            <a:ext cx="0" cy="3902050"/>
          </a:xfrm>
          <a:prstGeom prst="line">
            <a:avLst/>
          </a:prstGeom>
          <a:ln w="571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09687A-E6DD-429F-B906-3CE2564C5D59}"/>
              </a:ext>
            </a:extLst>
          </p:cNvPr>
          <p:cNvSpPr txBox="1"/>
          <p:nvPr/>
        </p:nvSpPr>
        <p:spPr>
          <a:xfrm>
            <a:off x="8981092" y="2830719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FF99CC"/>
                </a:solidFill>
              </a:rPr>
              <a:t>Li</a:t>
            </a:r>
            <a:r>
              <a:rPr lang="en-US" baseline="30000" dirty="0">
                <a:ln>
                  <a:solidFill>
                    <a:srgbClr val="7030A0"/>
                  </a:solidFill>
                </a:ln>
                <a:solidFill>
                  <a:srgbClr val="FF99CC"/>
                </a:solidFill>
              </a:rPr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D7D54F-6D7F-78D9-C0E2-5B84A5BAC95E}"/>
              </a:ext>
            </a:extLst>
          </p:cNvPr>
          <p:cNvSpPr txBox="1"/>
          <p:nvPr/>
        </p:nvSpPr>
        <p:spPr>
          <a:xfrm rot="16200000">
            <a:off x="8178845" y="4420327"/>
            <a:ext cx="1225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Separator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8E31D1-4902-FDD6-30D5-BE8418E8013D}"/>
              </a:ext>
            </a:extLst>
          </p:cNvPr>
          <p:cNvSpPr/>
          <p:nvPr/>
        </p:nvSpPr>
        <p:spPr>
          <a:xfrm>
            <a:off x="8250334" y="3529330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8DC5DA-5858-CB1E-1986-ACFC77D711F3}"/>
              </a:ext>
            </a:extLst>
          </p:cNvPr>
          <p:cNvSpPr/>
          <p:nvPr/>
        </p:nvSpPr>
        <p:spPr>
          <a:xfrm>
            <a:off x="8280814" y="3026410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7214F3-2CB2-ED02-FBCB-FDDAF764E02D}"/>
              </a:ext>
            </a:extLst>
          </p:cNvPr>
          <p:cNvSpPr/>
          <p:nvPr/>
        </p:nvSpPr>
        <p:spPr>
          <a:xfrm>
            <a:off x="8244439" y="397048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62936E-4854-F988-8C4A-3D211B04D3A7}"/>
              </a:ext>
            </a:extLst>
          </p:cNvPr>
          <p:cNvSpPr/>
          <p:nvPr/>
        </p:nvSpPr>
        <p:spPr>
          <a:xfrm>
            <a:off x="8225389" y="447340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CEC7E0-29FA-B8DD-A6E3-93CED525BEC3}"/>
              </a:ext>
            </a:extLst>
          </p:cNvPr>
          <p:cNvSpPr/>
          <p:nvPr/>
        </p:nvSpPr>
        <p:spPr>
          <a:xfrm>
            <a:off x="8221579" y="486964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8CE4771-404D-4CC1-C874-B62564633099}"/>
              </a:ext>
            </a:extLst>
          </p:cNvPr>
          <p:cNvSpPr/>
          <p:nvPr/>
        </p:nvSpPr>
        <p:spPr>
          <a:xfrm>
            <a:off x="8092039" y="526969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916505C-E563-71BF-7521-48C07685E275}"/>
              </a:ext>
            </a:extLst>
          </p:cNvPr>
          <p:cNvSpPr/>
          <p:nvPr/>
        </p:nvSpPr>
        <p:spPr>
          <a:xfrm>
            <a:off x="8248249" y="566974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A11F7C-D136-CAC4-3462-1D223463F15A}"/>
              </a:ext>
            </a:extLst>
          </p:cNvPr>
          <p:cNvSpPr/>
          <p:nvPr/>
        </p:nvSpPr>
        <p:spPr>
          <a:xfrm>
            <a:off x="8172049" y="609646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8AE726-B89B-B62B-CEDF-8D05835487E3}"/>
              </a:ext>
            </a:extLst>
          </p:cNvPr>
          <p:cNvSpPr/>
          <p:nvPr/>
        </p:nvSpPr>
        <p:spPr>
          <a:xfrm>
            <a:off x="8130139" y="3711401"/>
            <a:ext cx="127000" cy="127000"/>
          </a:xfrm>
          <a:prstGeom prst="ellipse">
            <a:avLst/>
          </a:prstGeom>
          <a:solidFill>
            <a:srgbClr val="FF99CC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53355C-72C8-BC47-8FF6-7A9A5292A52E}"/>
              </a:ext>
            </a:extLst>
          </p:cNvPr>
          <p:cNvGrpSpPr/>
          <p:nvPr/>
        </p:nvGrpSpPr>
        <p:grpSpPr>
          <a:xfrm>
            <a:off x="8897655" y="3124152"/>
            <a:ext cx="305779" cy="127000"/>
            <a:chOff x="2044407" y="2597150"/>
            <a:chExt cx="305779" cy="1270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37646E2-1C41-E2F7-669D-E4AA24F74C39}"/>
                </a:ext>
              </a:extLst>
            </p:cNvPr>
            <p:cNvSpPr/>
            <p:nvPr/>
          </p:nvSpPr>
          <p:spPr>
            <a:xfrm>
              <a:off x="2142598" y="259715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DF22074-6DF6-8EE3-1069-DAE70A691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4407" y="2660650"/>
              <a:ext cx="305779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B6A38DF-2DB1-41BE-5E15-8D3571CB9DE0}"/>
              </a:ext>
            </a:extLst>
          </p:cNvPr>
          <p:cNvSpPr txBox="1"/>
          <p:nvPr/>
        </p:nvSpPr>
        <p:spPr>
          <a:xfrm>
            <a:off x="6846887" y="4593522"/>
            <a:ext cx="12569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Cathode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030E58-5B1F-0438-B46F-CA9859F3223B}"/>
              </a:ext>
            </a:extLst>
          </p:cNvPr>
          <p:cNvSpPr txBox="1"/>
          <p:nvPr/>
        </p:nvSpPr>
        <p:spPr>
          <a:xfrm>
            <a:off x="9889320" y="4593522"/>
            <a:ext cx="1059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Anode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A5B011C-5359-9BD7-3C1D-86F6D8A6D5C4}"/>
              </a:ext>
            </a:extLst>
          </p:cNvPr>
          <p:cNvSpPr/>
          <p:nvPr/>
        </p:nvSpPr>
        <p:spPr>
          <a:xfrm>
            <a:off x="7621976" y="2393950"/>
            <a:ext cx="2646680" cy="834942"/>
          </a:xfrm>
          <a:custGeom>
            <a:avLst/>
            <a:gdLst>
              <a:gd name="connsiteX0" fmla="*/ 2194560 w 2545080"/>
              <a:gd name="connsiteY0" fmla="*/ 553720 h 589280"/>
              <a:gd name="connsiteX1" fmla="*/ 2545080 w 2545080"/>
              <a:gd name="connsiteY1" fmla="*/ 553720 h 589280"/>
              <a:gd name="connsiteX2" fmla="*/ 2545080 w 2545080"/>
              <a:gd name="connsiteY2" fmla="*/ 0 h 589280"/>
              <a:gd name="connsiteX3" fmla="*/ 0 w 2545080"/>
              <a:gd name="connsiteY3" fmla="*/ 0 h 589280"/>
              <a:gd name="connsiteX4" fmla="*/ 0 w 2545080"/>
              <a:gd name="connsiteY4" fmla="*/ 589280 h 589280"/>
              <a:gd name="connsiteX5" fmla="*/ 340360 w 2545080"/>
              <a:gd name="connsiteY5" fmla="*/ 589280 h 5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5080" h="589280">
                <a:moveTo>
                  <a:pt x="2194560" y="553720"/>
                </a:moveTo>
                <a:lnTo>
                  <a:pt x="2545080" y="553720"/>
                </a:lnTo>
                <a:lnTo>
                  <a:pt x="2545080" y="0"/>
                </a:lnTo>
                <a:lnTo>
                  <a:pt x="0" y="0"/>
                </a:lnTo>
                <a:lnTo>
                  <a:pt x="0" y="589280"/>
                </a:lnTo>
                <a:lnTo>
                  <a:pt x="340360" y="589280"/>
                </a:ln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D9F33F3-F960-32DF-C849-68581AC1E2C6}"/>
              </a:ext>
            </a:extLst>
          </p:cNvPr>
          <p:cNvSpPr/>
          <p:nvPr/>
        </p:nvSpPr>
        <p:spPr>
          <a:xfrm>
            <a:off x="10211464" y="275168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51516C-2B3A-A635-54D4-B92CA6B9F9DF}"/>
              </a:ext>
            </a:extLst>
          </p:cNvPr>
          <p:cNvSpPr txBox="1"/>
          <p:nvPr/>
        </p:nvSpPr>
        <p:spPr>
          <a:xfrm>
            <a:off x="10338464" y="2548769"/>
            <a:ext cx="41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e</a:t>
            </a:r>
            <a:r>
              <a:rPr lang="en-US" baseline="30000" dirty="0">
                <a:ln>
                  <a:solidFill>
                    <a:srgbClr val="00B050"/>
                  </a:solidFill>
                </a:ln>
                <a:solidFill>
                  <a:srgbClr val="92D050"/>
                </a:solidFill>
              </a:rPr>
              <a:t>-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7B277E7-8085-D7C5-163D-3E5B6B24BCB4}"/>
              </a:ext>
            </a:extLst>
          </p:cNvPr>
          <p:cNvSpPr/>
          <p:nvPr/>
        </p:nvSpPr>
        <p:spPr>
          <a:xfrm>
            <a:off x="8204864" y="297012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46B5B74-9D97-4318-A50F-C419B25F1AE0}"/>
              </a:ext>
            </a:extLst>
          </p:cNvPr>
          <p:cNvSpPr/>
          <p:nvPr/>
        </p:nvSpPr>
        <p:spPr>
          <a:xfrm>
            <a:off x="8179464" y="354416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4D50734-C3B6-5933-0519-CEC904AAB521}"/>
              </a:ext>
            </a:extLst>
          </p:cNvPr>
          <p:cNvSpPr/>
          <p:nvPr/>
        </p:nvSpPr>
        <p:spPr>
          <a:xfrm>
            <a:off x="8062624" y="372704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7410DF6-9BA6-A5D4-4E15-CFAB0AE0167E}"/>
              </a:ext>
            </a:extLst>
          </p:cNvPr>
          <p:cNvSpPr/>
          <p:nvPr/>
        </p:nvSpPr>
        <p:spPr>
          <a:xfrm>
            <a:off x="8159144" y="397088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B31FCC4-B6BD-7F83-1BC5-FFFE2F19879D}"/>
              </a:ext>
            </a:extLst>
          </p:cNvPr>
          <p:cNvSpPr/>
          <p:nvPr/>
        </p:nvSpPr>
        <p:spPr>
          <a:xfrm>
            <a:off x="8143904" y="450428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184FD1A-B8DC-74EA-34D2-36B118391BE4}"/>
              </a:ext>
            </a:extLst>
          </p:cNvPr>
          <p:cNvSpPr/>
          <p:nvPr/>
        </p:nvSpPr>
        <p:spPr>
          <a:xfrm>
            <a:off x="8133744" y="489036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86B6A38-6301-0516-5AD9-A4E6F86DEB35}"/>
              </a:ext>
            </a:extLst>
          </p:cNvPr>
          <p:cNvSpPr/>
          <p:nvPr/>
        </p:nvSpPr>
        <p:spPr>
          <a:xfrm>
            <a:off x="8021984" y="520532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2741267-11CA-9195-3957-4FAB5AB66FA4}"/>
              </a:ext>
            </a:extLst>
          </p:cNvPr>
          <p:cNvSpPr/>
          <p:nvPr/>
        </p:nvSpPr>
        <p:spPr>
          <a:xfrm>
            <a:off x="8164224" y="566252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A3F3554-4DAF-29F6-9EBE-57CE7A77EC6F}"/>
              </a:ext>
            </a:extLst>
          </p:cNvPr>
          <p:cNvSpPr/>
          <p:nvPr/>
        </p:nvSpPr>
        <p:spPr>
          <a:xfrm>
            <a:off x="8088024" y="6145126"/>
            <a:ext cx="127000" cy="127000"/>
          </a:xfrm>
          <a:prstGeom prst="ellipse">
            <a:avLst/>
          </a:prstGeom>
          <a:solidFill>
            <a:srgbClr val="99FF9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B326F2B-5F4F-B6E7-0F3C-3AA603288D4D}"/>
              </a:ext>
            </a:extLst>
          </p:cNvPr>
          <p:cNvGrpSpPr/>
          <p:nvPr/>
        </p:nvGrpSpPr>
        <p:grpSpPr>
          <a:xfrm>
            <a:off x="8025633" y="3089101"/>
            <a:ext cx="292637" cy="3561080"/>
            <a:chOff x="3244226" y="2702767"/>
            <a:chExt cx="292637" cy="3561080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B84FA73-2898-D5F8-55D4-B3BDB3599EC7}"/>
                </a:ext>
              </a:extLst>
            </p:cNvPr>
            <p:cNvSpPr/>
            <p:nvPr/>
          </p:nvSpPr>
          <p:spPr>
            <a:xfrm>
              <a:off x="3291711" y="276742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1ED099E-DD7A-D9C8-1200-CED4B30BD3AD}"/>
                </a:ext>
              </a:extLst>
            </p:cNvPr>
            <p:cNvSpPr/>
            <p:nvPr/>
          </p:nvSpPr>
          <p:spPr>
            <a:xfrm>
              <a:off x="3290896" y="3010452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FD530B6-9A11-8021-A3A2-7758648503A6}"/>
                </a:ext>
              </a:extLst>
            </p:cNvPr>
            <p:cNvSpPr/>
            <p:nvPr/>
          </p:nvSpPr>
          <p:spPr>
            <a:xfrm>
              <a:off x="3305932" y="3880444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EEE288B-4936-BFAC-F905-9D918CC7D788}"/>
                </a:ext>
              </a:extLst>
            </p:cNvPr>
            <p:cNvSpPr/>
            <p:nvPr/>
          </p:nvSpPr>
          <p:spPr>
            <a:xfrm>
              <a:off x="3302122" y="4276684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41D11A4-C559-EB88-4458-E4500DAB22DC}"/>
                </a:ext>
              </a:extLst>
            </p:cNvPr>
            <p:cNvSpPr/>
            <p:nvPr/>
          </p:nvSpPr>
          <p:spPr>
            <a:xfrm>
              <a:off x="3271417" y="4603444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F2AF1A0-4244-16C7-BEF0-5C0B57D84205}"/>
                </a:ext>
              </a:extLst>
            </p:cNvPr>
            <p:cNvSpPr/>
            <p:nvPr/>
          </p:nvSpPr>
          <p:spPr>
            <a:xfrm>
              <a:off x="3378615" y="511175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EF450F0-C7B9-7929-42DD-D2C7E2E7656F}"/>
                </a:ext>
              </a:extLst>
            </p:cNvPr>
            <p:cNvSpPr/>
            <p:nvPr/>
          </p:nvSpPr>
          <p:spPr>
            <a:xfrm>
              <a:off x="3302415" y="553847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A9FEEF-D748-50F6-D892-98F9D430D799}"/>
                </a:ext>
              </a:extLst>
            </p:cNvPr>
            <p:cNvSpPr/>
            <p:nvPr/>
          </p:nvSpPr>
          <p:spPr>
            <a:xfrm>
              <a:off x="3244226" y="3355801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207EA54-D9BD-19F7-3CEA-C272F82AA4B8}"/>
                </a:ext>
              </a:extLst>
            </p:cNvPr>
            <p:cNvSpPr/>
            <p:nvPr/>
          </p:nvSpPr>
          <p:spPr>
            <a:xfrm>
              <a:off x="3264315" y="580517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369A79B-94DE-66ED-275C-861C7367F0FE}"/>
                </a:ext>
              </a:extLst>
            </p:cNvPr>
            <p:cNvSpPr/>
            <p:nvPr/>
          </p:nvSpPr>
          <p:spPr>
            <a:xfrm>
              <a:off x="3260505" y="6132830"/>
              <a:ext cx="127000" cy="127000"/>
            </a:xfrm>
            <a:prstGeom prst="ellipse">
              <a:avLst/>
            </a:prstGeom>
            <a:solidFill>
              <a:srgbClr val="FF99CC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DE10BD-A7ED-B6AA-9D20-07CA8887B6C2}"/>
                </a:ext>
              </a:extLst>
            </p:cNvPr>
            <p:cNvSpPr/>
            <p:nvPr/>
          </p:nvSpPr>
          <p:spPr>
            <a:xfrm>
              <a:off x="3338743" y="613684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A2A4124-4AED-E2C4-3F1B-58228A603DA7}"/>
                </a:ext>
              </a:extLst>
            </p:cNvPr>
            <p:cNvSpPr/>
            <p:nvPr/>
          </p:nvSpPr>
          <p:spPr>
            <a:xfrm>
              <a:off x="3318423" y="581680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6990C74-F394-8C90-D3C2-37F303A0ACEE}"/>
                </a:ext>
              </a:extLst>
            </p:cNvPr>
            <p:cNvSpPr/>
            <p:nvPr/>
          </p:nvSpPr>
          <p:spPr>
            <a:xfrm>
              <a:off x="3389543" y="548660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734FD06-2691-C586-CBC3-03825CCB588B}"/>
                </a:ext>
              </a:extLst>
            </p:cNvPr>
            <p:cNvSpPr/>
            <p:nvPr/>
          </p:nvSpPr>
          <p:spPr>
            <a:xfrm>
              <a:off x="3409863" y="504972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04EF3CB-E845-D6FA-1C8D-9D8DDEF17494}"/>
                </a:ext>
              </a:extLst>
            </p:cNvPr>
            <p:cNvSpPr/>
            <p:nvPr/>
          </p:nvSpPr>
          <p:spPr>
            <a:xfrm>
              <a:off x="3359063" y="455696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F4BAC5B-CE39-2597-38AB-1ECE553C13C5}"/>
                </a:ext>
              </a:extLst>
            </p:cNvPr>
            <p:cNvSpPr/>
            <p:nvPr/>
          </p:nvSpPr>
          <p:spPr>
            <a:xfrm>
              <a:off x="3374303" y="423692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E513C30-DC25-64F3-723F-5C216517016E}"/>
                </a:ext>
              </a:extLst>
            </p:cNvPr>
            <p:cNvSpPr/>
            <p:nvPr/>
          </p:nvSpPr>
          <p:spPr>
            <a:xfrm>
              <a:off x="3348903" y="381528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E76B53C6-C49F-A057-8049-1D9D8002F112}"/>
                </a:ext>
              </a:extLst>
            </p:cNvPr>
            <p:cNvSpPr/>
            <p:nvPr/>
          </p:nvSpPr>
          <p:spPr>
            <a:xfrm>
              <a:off x="3303183" y="336316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EF52B7B-71EC-8121-8643-3F0EF54E5496}"/>
                </a:ext>
              </a:extLst>
            </p:cNvPr>
            <p:cNvSpPr/>
            <p:nvPr/>
          </p:nvSpPr>
          <p:spPr>
            <a:xfrm>
              <a:off x="3374303" y="306852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13DF2987-A347-C9BC-6DBB-D3AFA6BA26BC}"/>
                </a:ext>
              </a:extLst>
            </p:cNvPr>
            <p:cNvSpPr/>
            <p:nvPr/>
          </p:nvSpPr>
          <p:spPr>
            <a:xfrm>
              <a:off x="3333663" y="2702767"/>
              <a:ext cx="127000" cy="127000"/>
            </a:xfrm>
            <a:prstGeom prst="ellipse">
              <a:avLst/>
            </a:prstGeom>
            <a:solidFill>
              <a:srgbClr val="99FF99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10CD174B-2C3F-EC67-1635-73CED1D455A4}"/>
              </a:ext>
            </a:extLst>
          </p:cNvPr>
          <p:cNvSpPr txBox="1"/>
          <p:nvPr/>
        </p:nvSpPr>
        <p:spPr>
          <a:xfrm>
            <a:off x="1820574" y="1290603"/>
            <a:ext cx="1644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Full battery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F920378-0E8C-C45C-DD47-4D8ED10D4C05}"/>
              </a:ext>
            </a:extLst>
          </p:cNvPr>
          <p:cNvSpPr txBox="1"/>
          <p:nvPr/>
        </p:nvSpPr>
        <p:spPr>
          <a:xfrm>
            <a:off x="7978510" y="1290603"/>
            <a:ext cx="2005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Empty battery</a:t>
            </a:r>
          </a:p>
        </p:txBody>
      </p:sp>
    </p:spTree>
    <p:extLst>
      <p:ext uri="{BB962C8B-B14F-4D97-AF65-F5344CB8AC3E}">
        <p14:creationId xmlns:p14="http://schemas.microsoft.com/office/powerpoint/2010/main" val="340234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9D199-E61B-7D27-FEA9-8B6B3C104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Voltage, Current, C-rate, Power</a:t>
            </a:r>
          </a:p>
        </p:txBody>
      </p:sp>
      <p:pic>
        <p:nvPicPr>
          <p:cNvPr id="7172" name="Picture 4" descr="Measuring Circle Scale Measuring Round Scale Stock Vector (Royalty Free)  1082916962 | Shutterstock">
            <a:extLst>
              <a:ext uri="{FF2B5EF4-FFF2-40B4-BE49-F238E27FC236}">
                <a16:creationId xmlns:a16="http://schemas.microsoft.com/office/drawing/2014/main" id="{C37A8C0E-17B7-8478-C9F5-88E246080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36984" y="1315181"/>
            <a:ext cx="2584450" cy="261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easuring Circle Scale Measuring Round Scale Stock Vector (Royalty Free)  1082916962 | Shutterstock">
            <a:extLst>
              <a:ext uri="{FF2B5EF4-FFF2-40B4-BE49-F238E27FC236}">
                <a16:creationId xmlns:a16="http://schemas.microsoft.com/office/drawing/2014/main" id="{E08EF95A-B044-0669-F78D-91488D082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436984" y="4057017"/>
            <a:ext cx="2584450" cy="261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Circular 7">
            <a:extLst>
              <a:ext uri="{FF2B5EF4-FFF2-40B4-BE49-F238E27FC236}">
                <a16:creationId xmlns:a16="http://schemas.microsoft.com/office/drawing/2014/main" id="{187A58C5-BC97-C0F3-36E0-5A733FF77BB9}"/>
              </a:ext>
            </a:extLst>
          </p:cNvPr>
          <p:cNvSpPr/>
          <p:nvPr/>
        </p:nvSpPr>
        <p:spPr>
          <a:xfrm rot="5400000" flipH="1">
            <a:off x="10024358" y="1896138"/>
            <a:ext cx="1447800" cy="1447800"/>
          </a:xfrm>
          <a:prstGeom prst="circularArrow">
            <a:avLst>
              <a:gd name="adj1" fmla="val 5946"/>
              <a:gd name="adj2" fmla="val 1142319"/>
              <a:gd name="adj3" fmla="val 20387101"/>
              <a:gd name="adj4" fmla="val 10622439"/>
              <a:gd name="adj5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3C9AA5-EC4F-CEAD-A071-110AF28138BD}"/>
              </a:ext>
            </a:extLst>
          </p:cNvPr>
          <p:cNvCxnSpPr>
            <a:cxnSpLocks/>
          </p:cNvCxnSpPr>
          <p:nvPr/>
        </p:nvCxnSpPr>
        <p:spPr>
          <a:xfrm>
            <a:off x="10722858" y="2670838"/>
            <a:ext cx="0" cy="7556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48BB24-FDF9-85AE-7FBF-361062621E7D}"/>
              </a:ext>
            </a:extLst>
          </p:cNvPr>
          <p:cNvCxnSpPr>
            <a:cxnSpLocks/>
          </p:cNvCxnSpPr>
          <p:nvPr/>
        </p:nvCxnSpPr>
        <p:spPr>
          <a:xfrm>
            <a:off x="10722858" y="1409724"/>
            <a:ext cx="0" cy="9461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0C9A07-75F9-C008-6CFF-92498ACDB24A}"/>
              </a:ext>
            </a:extLst>
          </p:cNvPr>
          <p:cNvSpPr txBox="1"/>
          <p:nvPr/>
        </p:nvSpPr>
        <p:spPr>
          <a:xfrm>
            <a:off x="9994526" y="2710909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100%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SoC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A53215-60DC-CED9-DE75-8C189DDBA8E7}"/>
              </a:ext>
            </a:extLst>
          </p:cNvPr>
          <p:cNvSpPr txBox="1"/>
          <p:nvPr/>
        </p:nvSpPr>
        <p:spPr>
          <a:xfrm>
            <a:off x="10187134" y="1917426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0%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SoC</a:t>
            </a:r>
          </a:p>
        </p:txBody>
      </p:sp>
      <p:sp>
        <p:nvSpPr>
          <p:cNvPr id="22" name="Arrow: Circular 21">
            <a:extLst>
              <a:ext uri="{FF2B5EF4-FFF2-40B4-BE49-F238E27FC236}">
                <a16:creationId xmlns:a16="http://schemas.microsoft.com/office/drawing/2014/main" id="{1D533ED3-349A-5455-B021-570B6AE0D079}"/>
              </a:ext>
            </a:extLst>
          </p:cNvPr>
          <p:cNvSpPr/>
          <p:nvPr/>
        </p:nvSpPr>
        <p:spPr>
          <a:xfrm rot="5400000" flipH="1">
            <a:off x="9924345" y="4558375"/>
            <a:ext cx="1647826" cy="1647826"/>
          </a:xfrm>
          <a:prstGeom prst="circularArrow">
            <a:avLst>
              <a:gd name="adj1" fmla="val 5946"/>
              <a:gd name="adj2" fmla="val 1142319"/>
              <a:gd name="adj3" fmla="val 20387101"/>
              <a:gd name="adj4" fmla="val 18103195"/>
              <a:gd name="adj5" fmla="val 12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DD1A02-7265-CA08-2620-4153E4E7083E}"/>
              </a:ext>
            </a:extLst>
          </p:cNvPr>
          <p:cNvCxnSpPr>
            <a:cxnSpLocks/>
          </p:cNvCxnSpPr>
          <p:nvPr/>
        </p:nvCxnSpPr>
        <p:spPr>
          <a:xfrm flipH="1">
            <a:off x="10749369" y="4972887"/>
            <a:ext cx="663083" cy="35290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3CEECF-386F-244E-C45A-ADCBBECEDFBE}"/>
              </a:ext>
            </a:extLst>
          </p:cNvPr>
          <p:cNvCxnSpPr>
            <a:cxnSpLocks/>
          </p:cNvCxnSpPr>
          <p:nvPr/>
        </p:nvCxnSpPr>
        <p:spPr>
          <a:xfrm>
            <a:off x="10722858" y="4171974"/>
            <a:ext cx="0" cy="115382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524529-FCF8-F57E-F7D0-DC0F186F743A}"/>
              </a:ext>
            </a:extLst>
          </p:cNvPr>
          <p:cNvSpPr txBox="1"/>
          <p:nvPr/>
        </p:nvSpPr>
        <p:spPr>
          <a:xfrm rot="19915920">
            <a:off x="10466345" y="5151914"/>
            <a:ext cx="126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100% SoC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3D5570-2B2B-ABB3-161A-BA744A5DD995}"/>
              </a:ext>
            </a:extLst>
          </p:cNvPr>
          <p:cNvSpPr txBox="1"/>
          <p:nvPr/>
        </p:nvSpPr>
        <p:spPr>
          <a:xfrm>
            <a:off x="10187134" y="4679676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0% 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SoC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86A6F3-C27E-B43D-823A-7D0CB94F36E3}"/>
              </a:ext>
            </a:extLst>
          </p:cNvPr>
          <p:cNvSpPr txBox="1"/>
          <p:nvPr/>
        </p:nvSpPr>
        <p:spPr>
          <a:xfrm>
            <a:off x="9035934" y="1477205"/>
            <a:ext cx="612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3B30F-0F7C-D5F0-F131-00105C9B549B}"/>
              </a:ext>
            </a:extLst>
          </p:cNvPr>
          <p:cNvSpPr txBox="1"/>
          <p:nvPr/>
        </p:nvSpPr>
        <p:spPr>
          <a:xfrm>
            <a:off x="9035934" y="4073130"/>
            <a:ext cx="612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168" name="Table 7168">
                <a:extLst>
                  <a:ext uri="{FF2B5EF4-FFF2-40B4-BE49-F238E27FC236}">
                    <a16:creationId xmlns:a16="http://schemas.microsoft.com/office/drawing/2014/main" id="{7C87C3DE-8ABD-0027-81C6-8184DB91EB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8068069"/>
                  </p:ext>
                </p:extLst>
              </p:nvPr>
            </p:nvGraphicFramePr>
            <p:xfrm>
              <a:off x="217713" y="1477205"/>
              <a:ext cx="8627837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2288">
                      <a:extLst>
                        <a:ext uri="{9D8B030D-6E8A-4147-A177-3AD203B41FA5}">
                          <a16:colId xmlns:a16="http://schemas.microsoft.com/office/drawing/2014/main" val="734685804"/>
                        </a:ext>
                      </a:extLst>
                    </a:gridCol>
                    <a:gridCol w="1492349">
                      <a:extLst>
                        <a:ext uri="{9D8B030D-6E8A-4147-A177-3AD203B41FA5}">
                          <a16:colId xmlns:a16="http://schemas.microsoft.com/office/drawing/2014/main" val="2333064701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4193253756"/>
                        </a:ext>
                      </a:extLst>
                    </a:gridCol>
                    <a:gridCol w="4203700">
                      <a:extLst>
                        <a:ext uri="{9D8B030D-6E8A-4147-A177-3AD203B41FA5}">
                          <a16:colId xmlns:a16="http://schemas.microsoft.com/office/drawing/2014/main" val="3099622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Thing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Think…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4531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Kg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Obvious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66301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Voltage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Volts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Electrical pressure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51769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Current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Electron flow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14210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Amp*hours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Max electron capacity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35014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C-rate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1/</a:t>
                          </a:r>
                          <a:r>
                            <a:rPr lang="en-US" sz="2000" dirty="0" err="1"/>
                            <a:t>hr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How hard you’re pushing the batteries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56171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Watts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Rate of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4067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State of charge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𝑆𝑜𝐶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Percent of electrons in reserve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20937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168" name="Table 7168">
                <a:extLst>
                  <a:ext uri="{FF2B5EF4-FFF2-40B4-BE49-F238E27FC236}">
                    <a16:creationId xmlns:a16="http://schemas.microsoft.com/office/drawing/2014/main" id="{7C87C3DE-8ABD-0027-81C6-8184DB91EB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8068069"/>
                  </p:ext>
                </p:extLst>
              </p:nvPr>
            </p:nvGraphicFramePr>
            <p:xfrm>
              <a:off x="217713" y="1477205"/>
              <a:ext cx="8627837" cy="3169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2288">
                      <a:extLst>
                        <a:ext uri="{9D8B030D-6E8A-4147-A177-3AD203B41FA5}">
                          <a16:colId xmlns:a16="http://schemas.microsoft.com/office/drawing/2014/main" val="734685804"/>
                        </a:ext>
                      </a:extLst>
                    </a:gridCol>
                    <a:gridCol w="1492349">
                      <a:extLst>
                        <a:ext uri="{9D8B030D-6E8A-4147-A177-3AD203B41FA5}">
                          <a16:colId xmlns:a16="http://schemas.microsoft.com/office/drawing/2014/main" val="2333064701"/>
                        </a:ext>
                      </a:extLst>
                    </a:gridCol>
                    <a:gridCol w="1079500">
                      <a:extLst>
                        <a:ext uri="{9D8B030D-6E8A-4147-A177-3AD203B41FA5}">
                          <a16:colId xmlns:a16="http://schemas.microsoft.com/office/drawing/2014/main" val="4193253756"/>
                        </a:ext>
                      </a:extLst>
                    </a:gridCol>
                    <a:gridCol w="4203700">
                      <a:extLst>
                        <a:ext uri="{9D8B030D-6E8A-4147-A177-3AD203B41FA5}">
                          <a16:colId xmlns:a16="http://schemas.microsoft.com/office/drawing/2014/main" val="30996229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Thing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Units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Think…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45316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Mass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Kg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8989" t="-107692" r="-389888" b="-6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Obvious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6630127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Voltage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Volts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8989" t="-207692" r="-389888" b="-5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Electrical pressure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517694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Current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8989" t="-303030" r="-389888" b="-4196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Electron flow rate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142106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Capacity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Amp*hours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8989" t="-409231" r="-389888" b="-3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Max electron capacity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35014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C-rate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1/</a:t>
                          </a:r>
                          <a:r>
                            <a:rPr lang="en-US" sz="2000" dirty="0" err="1"/>
                            <a:t>hr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8989" t="-509231" r="-389888" b="-2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How hard you’re pushing the batteries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561711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Power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Watts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8989" t="-609231" r="-389888" b="-1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Rate of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140675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State of charge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8989" t="-709231" r="-389888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Percent of electrons in reserve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20937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TextBox 7170">
                <a:extLst>
                  <a:ext uri="{FF2B5EF4-FFF2-40B4-BE49-F238E27FC236}">
                    <a16:creationId xmlns:a16="http://schemas.microsoft.com/office/drawing/2014/main" id="{B3BC64B3-8D98-7CAD-5232-256BCC793A27}"/>
                  </a:ext>
                </a:extLst>
              </p:cNvPr>
              <p:cNvSpPr txBox="1"/>
              <p:nvPr/>
            </p:nvSpPr>
            <p:spPr>
              <a:xfrm>
                <a:off x="2432051" y="5002110"/>
                <a:ext cx="395605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Power: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800" b="0" dirty="0"/>
              </a:p>
              <a:p>
                <a:r>
                  <a:rPr lang="en-US" sz="2800" b="0" dirty="0"/>
                  <a:t>Current: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𝐶𝑟</m:t>
                    </m:r>
                  </m:oMath>
                </a14:m>
                <a:endParaRPr lang="en-US" sz="2800" b="0" dirty="0"/>
              </a:p>
              <a:p>
                <a:r>
                  <a:rPr lang="en-US" sz="2800" b="0" dirty="0"/>
                  <a:t>Voltage: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𝑆𝑜𝐶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7171" name="TextBox 7170">
                <a:extLst>
                  <a:ext uri="{FF2B5EF4-FFF2-40B4-BE49-F238E27FC236}">
                    <a16:creationId xmlns:a16="http://schemas.microsoft.com/office/drawing/2014/main" id="{B3BC64B3-8D98-7CAD-5232-256BCC79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051" y="5002110"/>
                <a:ext cx="3956050" cy="1384995"/>
              </a:xfrm>
              <a:prstGeom prst="rect">
                <a:avLst/>
              </a:prstGeom>
              <a:blipFill>
                <a:blip r:embed="rId4"/>
                <a:stretch>
                  <a:fillRect l="-3236"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31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BCA4-3D32-441D-9A5A-927DE17A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Weakening with C rate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3BE0D8-CB9C-1DE9-6092-807816243A58}"/>
              </a:ext>
            </a:extLst>
          </p:cNvPr>
          <p:cNvGrpSpPr/>
          <p:nvPr/>
        </p:nvGrpSpPr>
        <p:grpSpPr>
          <a:xfrm>
            <a:off x="2596283" y="1169854"/>
            <a:ext cx="9488961" cy="5353050"/>
            <a:chOff x="1351519" y="981075"/>
            <a:chExt cx="9488961" cy="53530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85BEBB-F839-4045-AC71-341FD75B5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519" y="981075"/>
              <a:ext cx="9488961" cy="53530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244CD4-F1DD-4D03-830A-B1269316727D}"/>
                </a:ext>
              </a:extLst>
            </p:cNvPr>
            <p:cNvSpPr txBox="1"/>
            <p:nvPr/>
          </p:nvSpPr>
          <p:spPr>
            <a:xfrm rot="20699686">
              <a:off x="5859862" y="2967554"/>
              <a:ext cx="1599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A012"/>
                  </a:solidFill>
                </a:rPr>
                <a:t>Emptying in 3 mins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A6E8F1-E1A0-44B5-8081-F07CEDC66ADF}"/>
                </a:ext>
              </a:extLst>
            </p:cNvPr>
            <p:cNvSpPr txBox="1"/>
            <p:nvPr/>
          </p:nvSpPr>
          <p:spPr>
            <a:xfrm rot="21380117">
              <a:off x="5814177" y="4702373"/>
              <a:ext cx="1690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3535"/>
                  </a:solidFill>
                </a:rPr>
                <a:t>Emptying in 60 mins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C22708-14BD-E3C8-354D-DB1DE92E10D5}"/>
                </a:ext>
              </a:extLst>
            </p:cNvPr>
            <p:cNvSpPr txBox="1"/>
            <p:nvPr/>
          </p:nvSpPr>
          <p:spPr>
            <a:xfrm rot="635344">
              <a:off x="3335103" y="3834002"/>
              <a:ext cx="15994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A012"/>
                  </a:solidFill>
                </a:rPr>
                <a:t>Emptying in 3 mins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698F03-995C-F595-619A-E2B06DAA1B9A}"/>
                </a:ext>
              </a:extLst>
            </p:cNvPr>
            <p:cNvSpPr txBox="1"/>
            <p:nvPr/>
          </p:nvSpPr>
          <p:spPr>
            <a:xfrm rot="790874">
              <a:off x="3553576" y="3106652"/>
              <a:ext cx="1690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3535"/>
                  </a:solidFill>
                </a:rPr>
                <a:t>Emptying in 60 mins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4D628B1-4A21-4455-A2F5-71955D475BD1}"/>
              </a:ext>
            </a:extLst>
          </p:cNvPr>
          <p:cNvSpPr txBox="1"/>
          <p:nvPr/>
        </p:nvSpPr>
        <p:spPr>
          <a:xfrm>
            <a:off x="8329888" y="6491492"/>
            <a:ext cx="396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Brian J. German, “Introduction to Batteries and Cell Discharge Modeling for Electric Aircraft Design” AIAA Aviation, Atlanta, Georgia, June 2018</a:t>
            </a:r>
            <a:endParaRPr lang="en-US" sz="9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E7239-B5FB-9976-9FAD-A25FD36F1CA0}"/>
                  </a:ext>
                </a:extLst>
              </p:cNvPr>
              <p:cNvSpPr txBox="1"/>
              <p:nvPr/>
            </p:nvSpPr>
            <p:spPr>
              <a:xfrm>
                <a:off x="186151" y="1705155"/>
                <a:ext cx="233650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Power: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r>
                  <a:rPr lang="en-US" sz="2400" b="0" dirty="0"/>
                  <a:t>Current: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𝐶𝑟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r>
                  <a:rPr lang="en-US" sz="2400" b="0" dirty="0"/>
                  <a:t>Voltage: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𝑆𝑜𝐶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9E7239-B5FB-9976-9FAD-A25FD36F1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51" y="1705155"/>
                <a:ext cx="2336501" cy="3046988"/>
              </a:xfrm>
              <a:prstGeom prst="rect">
                <a:avLst/>
              </a:prstGeom>
              <a:blipFill>
                <a:blip r:embed="rId3"/>
                <a:stretch>
                  <a:fillRect l="-4178" t="-1600" b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38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BF3D8C-455E-70EE-B40A-49EFB0841542}"/>
              </a:ext>
            </a:extLst>
          </p:cNvPr>
          <p:cNvSpPr/>
          <p:nvPr/>
        </p:nvSpPr>
        <p:spPr>
          <a:xfrm>
            <a:off x="5281936" y="1340363"/>
            <a:ext cx="6887344" cy="45038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DC0CB-EA8B-419C-A603-3D262897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Goodness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5D15C8-0AEF-49FC-AA50-47B05F1F249C}"/>
              </a:ext>
            </a:extLst>
          </p:cNvPr>
          <p:cNvGrpSpPr/>
          <p:nvPr/>
        </p:nvGrpSpPr>
        <p:grpSpPr>
          <a:xfrm>
            <a:off x="5481444" y="1523819"/>
            <a:ext cx="6605363" cy="4028209"/>
            <a:chOff x="1987075" y="1373575"/>
            <a:chExt cx="7507762" cy="45785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64879B-94F0-4DF8-B4FA-520FB6D17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93987" y="1509712"/>
              <a:ext cx="6800850" cy="3838575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B3A0D2D-FB83-4433-A3D2-5BC5FFC14D30}"/>
                </a:ext>
              </a:extLst>
            </p:cNvPr>
            <p:cNvSpPr/>
            <p:nvPr/>
          </p:nvSpPr>
          <p:spPr bwMode="auto">
            <a:xfrm rot="18995118">
              <a:off x="7185179" y="2013644"/>
              <a:ext cx="1567568" cy="362309"/>
            </a:xfrm>
            <a:prstGeom prst="rightArrow">
              <a:avLst>
                <a:gd name="adj1" fmla="val 81409"/>
                <a:gd name="adj2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latin typeface="Arial" pitchFamily="-110" charset="0"/>
                </a:rPr>
                <a:t>Goodness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912C8E2-438C-4C77-B4A7-9E6F33B50F98}"/>
                </a:ext>
              </a:extLst>
            </p:cNvPr>
            <p:cNvSpPr/>
            <p:nvPr/>
          </p:nvSpPr>
          <p:spPr bwMode="auto">
            <a:xfrm rot="16200000">
              <a:off x="697538" y="2663112"/>
              <a:ext cx="3326046" cy="746971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/>
                <a:t>Hover or Acceleration</a:t>
              </a:r>
              <a:endParaRPr lang="en-US" sz="1400" b="1" dirty="0">
                <a:latin typeface="Arial" pitchFamily="-110" charset="0"/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C31F2F3-2A5E-4E23-8116-4034F73D552F}"/>
                </a:ext>
              </a:extLst>
            </p:cNvPr>
            <p:cNvSpPr/>
            <p:nvPr/>
          </p:nvSpPr>
          <p:spPr bwMode="auto">
            <a:xfrm>
              <a:off x="7246189" y="5020342"/>
              <a:ext cx="2248648" cy="931759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latin typeface="Arial" pitchFamily="-110" charset="0"/>
                </a:rPr>
                <a:t>Cruise range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1D1419-249B-2F1A-65D2-50ECE1F2D012}"/>
                  </a:ext>
                </a:extLst>
              </p:cNvPr>
              <p:cNvSpPr txBox="1"/>
              <p:nvPr/>
            </p:nvSpPr>
            <p:spPr>
              <a:xfrm>
                <a:off x="406455" y="1444741"/>
                <a:ext cx="3909968" cy="5310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Metrics of goodness:</a:t>
                </a:r>
              </a:p>
              <a:p>
                <a:r>
                  <a:rPr lang="en-US" sz="2400" dirty="0"/>
                  <a:t>Specific ENERGY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𝑊h𝑟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r>
                  <a:rPr lang="en-US" sz="2400" dirty="0"/>
                  <a:t>Specific POWER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𝐶𝑟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  <a:p>
                <a:r>
                  <a:rPr lang="en-US" sz="2400" b="1" dirty="0"/>
                  <a:t>Other considerations:</a:t>
                </a:r>
              </a:p>
              <a:p>
                <a:r>
                  <a:rPr lang="en-US" sz="2400" dirty="0"/>
                  <a:t>Internal resistance</a:t>
                </a:r>
              </a:p>
              <a:p>
                <a:r>
                  <a:rPr lang="en-US" sz="2400" dirty="0"/>
                  <a:t>Cost</a:t>
                </a:r>
              </a:p>
              <a:p>
                <a:r>
                  <a:rPr lang="en-US" sz="2400" dirty="0"/>
                  <a:t>Cycle degradation rate</a:t>
                </a:r>
              </a:p>
              <a:p>
                <a:r>
                  <a:rPr lang="en-US" sz="2400" dirty="0"/>
                  <a:t>Cooling</a:t>
                </a:r>
                <a:r>
                  <a:rPr lang="en-US" sz="2400"/>
                  <a:t>, cooling, cooling!</a:t>
                </a: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1D1419-249B-2F1A-65D2-50ECE1F2D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5" y="1444741"/>
                <a:ext cx="3909968" cy="5310364"/>
              </a:xfrm>
              <a:prstGeom prst="rect">
                <a:avLst/>
              </a:prstGeom>
              <a:blipFill>
                <a:blip r:embed="rId4"/>
                <a:stretch>
                  <a:fillRect l="-2496" t="-918" b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54136DC-C1FB-225F-8818-051BD48DC281}"/>
              </a:ext>
            </a:extLst>
          </p:cNvPr>
          <p:cNvSpPr txBox="1"/>
          <p:nvPr/>
        </p:nvSpPr>
        <p:spPr>
          <a:xfrm>
            <a:off x="6226084" y="5953627"/>
            <a:ext cx="5432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Whoever is in charge of the batteries, watch this video: </a:t>
            </a:r>
          </a:p>
          <a:p>
            <a:r>
              <a:rPr lang="en-US" dirty="0">
                <a:hlinkClick r:id="rId5"/>
              </a:rPr>
              <a:t>https://www.youtube.com/watch?v=QlDd3jkcxoQ</a:t>
            </a:r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F56E11C-9301-EF5C-0A75-D14F8D3E2244}"/>
              </a:ext>
            </a:extLst>
          </p:cNvPr>
          <p:cNvSpPr/>
          <p:nvPr/>
        </p:nvSpPr>
        <p:spPr>
          <a:xfrm rot="10800000" flipV="1">
            <a:off x="3665575" y="2280644"/>
            <a:ext cx="999423" cy="2133600"/>
          </a:xfrm>
          <a:custGeom>
            <a:avLst/>
            <a:gdLst>
              <a:gd name="connsiteX0" fmla="*/ 749567 w 999423"/>
              <a:gd name="connsiteY0" fmla="*/ 0 h 2133600"/>
              <a:gd name="connsiteX1" fmla="*/ 749567 w 999423"/>
              <a:gd name="connsiteY1" fmla="*/ 124928 h 2133600"/>
              <a:gd name="connsiteX2" fmla="*/ 437248 w 999423"/>
              <a:gd name="connsiteY2" fmla="*/ 124927 h 2133600"/>
              <a:gd name="connsiteX3" fmla="*/ 0 w 999423"/>
              <a:gd name="connsiteY3" fmla="*/ 562175 h 2133600"/>
              <a:gd name="connsiteX4" fmla="*/ 0 w 999423"/>
              <a:gd name="connsiteY4" fmla="*/ 1066800 h 2133600"/>
              <a:gd name="connsiteX5" fmla="*/ 0 w 999423"/>
              <a:gd name="connsiteY5" fmla="*/ 1571425 h 2133600"/>
              <a:gd name="connsiteX6" fmla="*/ 437248 w 999423"/>
              <a:gd name="connsiteY6" fmla="*/ 2008673 h 2133600"/>
              <a:gd name="connsiteX7" fmla="*/ 749567 w 999423"/>
              <a:gd name="connsiteY7" fmla="*/ 2008672 h 2133600"/>
              <a:gd name="connsiteX8" fmla="*/ 749567 w 999423"/>
              <a:gd name="connsiteY8" fmla="*/ 2133600 h 2133600"/>
              <a:gd name="connsiteX9" fmla="*/ 999423 w 999423"/>
              <a:gd name="connsiteY9" fmla="*/ 1883744 h 2133600"/>
              <a:gd name="connsiteX10" fmla="*/ 749567 w 999423"/>
              <a:gd name="connsiteY10" fmla="*/ 1633888 h 2133600"/>
              <a:gd name="connsiteX11" fmla="*/ 749567 w 999423"/>
              <a:gd name="connsiteY11" fmla="*/ 1758816 h 2133600"/>
              <a:gd name="connsiteX12" fmla="*/ 437248 w 999423"/>
              <a:gd name="connsiteY12" fmla="*/ 1758816 h 2133600"/>
              <a:gd name="connsiteX13" fmla="*/ 249856 w 999423"/>
              <a:gd name="connsiteY13" fmla="*/ 1571424 h 2133600"/>
              <a:gd name="connsiteX14" fmla="*/ 249856 w 999423"/>
              <a:gd name="connsiteY14" fmla="*/ 1066800 h 2133600"/>
              <a:gd name="connsiteX15" fmla="*/ 249856 w 999423"/>
              <a:gd name="connsiteY15" fmla="*/ 562176 h 2133600"/>
              <a:gd name="connsiteX16" fmla="*/ 437248 w 999423"/>
              <a:gd name="connsiteY16" fmla="*/ 374784 h 2133600"/>
              <a:gd name="connsiteX17" fmla="*/ 749567 w 999423"/>
              <a:gd name="connsiteY17" fmla="*/ 374784 h 2133600"/>
              <a:gd name="connsiteX18" fmla="*/ 749567 w 999423"/>
              <a:gd name="connsiteY18" fmla="*/ 499712 h 2133600"/>
              <a:gd name="connsiteX19" fmla="*/ 999423 w 999423"/>
              <a:gd name="connsiteY19" fmla="*/ 249856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9423" h="2133600">
                <a:moveTo>
                  <a:pt x="749567" y="0"/>
                </a:moveTo>
                <a:lnTo>
                  <a:pt x="749567" y="124928"/>
                </a:lnTo>
                <a:lnTo>
                  <a:pt x="437248" y="124927"/>
                </a:lnTo>
                <a:cubicBezTo>
                  <a:pt x="195763" y="124927"/>
                  <a:pt x="0" y="320690"/>
                  <a:pt x="0" y="562175"/>
                </a:cubicBezTo>
                <a:lnTo>
                  <a:pt x="0" y="1066800"/>
                </a:lnTo>
                <a:lnTo>
                  <a:pt x="0" y="1571425"/>
                </a:lnTo>
                <a:cubicBezTo>
                  <a:pt x="0" y="1812910"/>
                  <a:pt x="195763" y="2008673"/>
                  <a:pt x="437248" y="2008673"/>
                </a:cubicBezTo>
                <a:lnTo>
                  <a:pt x="749567" y="2008672"/>
                </a:lnTo>
                <a:lnTo>
                  <a:pt x="749567" y="2133600"/>
                </a:lnTo>
                <a:lnTo>
                  <a:pt x="999423" y="1883744"/>
                </a:lnTo>
                <a:lnTo>
                  <a:pt x="749567" y="1633888"/>
                </a:lnTo>
                <a:lnTo>
                  <a:pt x="749567" y="1758816"/>
                </a:lnTo>
                <a:lnTo>
                  <a:pt x="437248" y="1758816"/>
                </a:lnTo>
                <a:cubicBezTo>
                  <a:pt x="333754" y="1758816"/>
                  <a:pt x="249856" y="1674918"/>
                  <a:pt x="249856" y="1571424"/>
                </a:cubicBezTo>
                <a:lnTo>
                  <a:pt x="249856" y="1066800"/>
                </a:lnTo>
                <a:lnTo>
                  <a:pt x="249856" y="562176"/>
                </a:lnTo>
                <a:cubicBezTo>
                  <a:pt x="249856" y="458682"/>
                  <a:pt x="333754" y="374784"/>
                  <a:pt x="437248" y="374784"/>
                </a:cubicBezTo>
                <a:lnTo>
                  <a:pt x="749567" y="374784"/>
                </a:lnTo>
                <a:lnTo>
                  <a:pt x="749567" y="499712"/>
                </a:lnTo>
                <a:lnTo>
                  <a:pt x="999423" y="24985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Trade off</a:t>
            </a:r>
          </a:p>
        </p:txBody>
      </p:sp>
    </p:spTree>
    <p:extLst>
      <p:ext uri="{BB962C8B-B14F-4D97-AF65-F5344CB8AC3E}">
        <p14:creationId xmlns:p14="http://schemas.microsoft.com/office/powerpoint/2010/main" val="2752311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1905</Words>
  <Application>Microsoft Office PowerPoint</Application>
  <PresentationFormat>Widescreen</PresentationFormat>
  <Paragraphs>451</Paragraphs>
  <Slides>36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 Theme</vt:lpstr>
      <vt:lpstr>Fundamentals of  Electric Aircraft/eVTOL Design</vt:lpstr>
      <vt:lpstr>Electric Flight</vt:lpstr>
      <vt:lpstr>1. Powertrain Elements</vt:lpstr>
      <vt:lpstr>(Fuel &amp; engines)    vs    (Batteries &amp; motors)</vt:lpstr>
      <vt:lpstr>How do batteries work?</vt:lpstr>
      <vt:lpstr>What’s actually depleting in a battery?</vt:lpstr>
      <vt:lpstr>Voltage, Current, C-rate, Power</vt:lpstr>
      <vt:lpstr>Battery Weakening with C rate</vt:lpstr>
      <vt:lpstr>Battery Goodness</vt:lpstr>
      <vt:lpstr>Electric Motors</vt:lpstr>
      <vt:lpstr>Internal Combustion Drivetrains</vt:lpstr>
      <vt:lpstr>Electric Drivetrains</vt:lpstr>
      <vt:lpstr>2. Electric Aircraft Range</vt:lpstr>
      <vt:lpstr>Breguet Range Equation</vt:lpstr>
      <vt:lpstr>Electric Range Equation</vt:lpstr>
      <vt:lpstr>2. eVTOL Configuration</vt:lpstr>
      <vt:lpstr>Futurama said it best</vt:lpstr>
      <vt:lpstr>Configuration Flexibility Provided by Electric Drivetrains</vt:lpstr>
      <vt:lpstr>The eVTOL Design Space</vt:lpstr>
      <vt:lpstr>Typical VTOL Mission Power Profile</vt:lpstr>
      <vt:lpstr>Hovering Power</vt:lpstr>
      <vt:lpstr>Big Multicopters</vt:lpstr>
      <vt:lpstr>A word on RPM Thrust Control </vt:lpstr>
      <vt:lpstr>Hover Power and Disk Loading</vt:lpstr>
      <vt:lpstr>Hover and Winged Balance</vt:lpstr>
      <vt:lpstr>The Forward Transition Problem: 1: Pitching moment</vt:lpstr>
      <vt:lpstr>Lateral vs Longitudinal Rotors</vt:lpstr>
      <vt:lpstr>The Forward Transition Problem: 2: Pitch schedule</vt:lpstr>
      <vt:lpstr>An Efficient Option: Reallocating Forward Power to Acceleration</vt:lpstr>
      <vt:lpstr>The Other Problem…Rotors in Edgewise Flow</vt:lpstr>
      <vt:lpstr>Variable Pitch and Tilt</vt:lpstr>
      <vt:lpstr>Joby S4 – “embrace complexity” posterchild</vt:lpstr>
      <vt:lpstr>Oddballs (or why innovation isn’t over yet)</vt:lpstr>
      <vt:lpstr>Electric Short Takeoff and Landing (eSTOL)</vt:lpstr>
      <vt:lpstr>A note on hybridization</vt:lpstr>
      <vt:lpstr>Commentary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2022-09-12T03:42:35Z</dcterms:created>
  <dcterms:modified xsi:type="dcterms:W3CDTF">2022-09-12T15:03:14Z</dcterms:modified>
</cp:coreProperties>
</file>